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Helvetica Neue"/>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HelveticaNeue-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italic.fntdata"/><Relationship Id="rId14" Type="http://schemas.openxmlformats.org/officeDocument/2006/relationships/slide" Target="slides/slide8.xml"/><Relationship Id="rId58" Type="http://schemas.openxmlformats.org/officeDocument/2006/relationships/font" Target="fonts/HelveticaNe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6c8d69c4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6c8d69c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f96d2622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f96d262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f96d2622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f96d262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f96d2622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f96d262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f96d2622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f96d262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6c8d69c4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6c8d69c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f96d2622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f96d26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1c5cca7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1c5cc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1c5cca70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1c5cca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1c5cca70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1c5cca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f96d2622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f96d262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1c5cca70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1c5cca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1c5cca7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f1c5cca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1c5cca70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1c5cca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1c5cca70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1c5cca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1c5cca70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f1c5cca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1c5cca70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1c5cca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1c5cca70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1c5cca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faf499e6_0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faf499e6_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faf499e6_0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faf499e6_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faf499e6_02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faf499e6_0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f96d2622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f96d262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faf499e6_02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faf499e6_0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faf499e6_03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faf499e6_0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faf499e6_0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faf499e6_0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faf499e6_0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faf499e6_0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faf499e6_03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faf499e6_0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faf499e6_0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faf499e6_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faf499e6_0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faf499e6_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faf499e6_0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faf499e6_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27b07b1a_3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27b07b1a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27b07b1a_3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27b07b1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1c5cca7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1c5cca7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27b07b1a_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27b07b1a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27b07b1a_3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27b07b1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27b07b1a_3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527b07b1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27b07b1a_3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27b07b1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27b07b1a_3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527b07b1a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27b07b1a_3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27b07b1a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27b07b1a_3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27b07b1a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27b07b1a_3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27b07b1a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27b07b1a_3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27b07b1a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27b07b1a_3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27b07b1a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27b07b1a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27b07b1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27b07b1a_3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27b07b1a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f96d2622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f96d26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6f96d2622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6f96d262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f96d2622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f96d26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6f96d2622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6f96d26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a:t>
            </a:r>
            <a:r>
              <a:rPr lang="en" sz="1200">
                <a:solidFill>
                  <a:srgbClr val="FFFFFF"/>
                </a:solidFill>
              </a:rPr>
              <a:t>Fei-Fei Li, Andrej Karpathy, Justin Johnson</a:t>
            </a:r>
            <a:endParaRPr sz="1200">
              <a:solidFill>
                <a:srgbClr val="FFFFFF"/>
              </a:solidFill>
            </a:endParaRPr>
          </a:p>
        </p:txBody>
      </p:sp>
      <p:sp>
        <p:nvSpPr>
          <p:cNvPr id="15" name="Google Shape;15;p2"/>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16" name="Google Shape;16;p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a:buNone/>
              <a:defRPr sz="2000">
                <a:solidFill>
                  <a:srgbClr val="FFFFFF"/>
                </a:solidFill>
              </a:defRPr>
            </a:lvl1pPr>
            <a:lvl2pPr lvl="1">
              <a:buNone/>
              <a:defRPr sz="2000">
                <a:solidFill>
                  <a:srgbClr val="FFFFFF"/>
                </a:solidFill>
              </a:defRPr>
            </a:lvl2pPr>
            <a:lvl3pPr lvl="2">
              <a:buNone/>
              <a:defRPr sz="2000">
                <a:solidFill>
                  <a:srgbClr val="FFFFFF"/>
                </a:solidFill>
              </a:defRPr>
            </a:lvl3pPr>
            <a:lvl4pPr lvl="3">
              <a:buNone/>
              <a:defRPr sz="2000">
                <a:solidFill>
                  <a:srgbClr val="FFFFFF"/>
                </a:solidFill>
              </a:defRPr>
            </a:lvl4pPr>
            <a:lvl5pPr lvl="4">
              <a:buNone/>
              <a:defRPr sz="2000">
                <a:solidFill>
                  <a:srgbClr val="FFFFFF"/>
                </a:solidFill>
              </a:defRPr>
            </a:lvl5pPr>
            <a:lvl6pPr lvl="5">
              <a:buNone/>
              <a:defRPr sz="2000">
                <a:solidFill>
                  <a:srgbClr val="FFFFFF"/>
                </a:solidFill>
              </a:defRPr>
            </a:lvl6pPr>
            <a:lvl7pPr lvl="6">
              <a:buNone/>
              <a:defRPr sz="2000">
                <a:solidFill>
                  <a:srgbClr val="FFFFFF"/>
                </a:solidFill>
              </a:defRPr>
            </a:lvl7pPr>
            <a:lvl8pPr lvl="7">
              <a:buNone/>
              <a:defRPr sz="2000">
                <a:solidFill>
                  <a:srgbClr val="FFFFFF"/>
                </a:solidFill>
              </a:defRPr>
            </a:lvl8pPr>
            <a:lvl9pPr lvl="8">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Sept 3, 2019</a:t>
            </a:r>
            <a:endParaRPr sz="200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3"/>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62" name="Google Shape;62;p1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6"/>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
        <p:nvSpPr>
          <p:cNvPr id="75" name="Google Shape;75;p16"/>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76" name="Google Shape;76;p1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 Sep. 2017</a:t>
            </a:r>
            <a:endParaRPr sz="20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7"/>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1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4" name="Google Shape;84;p18"/>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18"/>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1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1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92" name="Google Shape;92;p2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3"/>
          <p:cNvSpPr txBox="1"/>
          <p:nvPr>
            <p:ph idx="1" type="body"/>
          </p:nvPr>
        </p:nvSpPr>
        <p:spPr>
          <a:xfrm>
            <a:off x="457200" y="1200150"/>
            <a:ext cx="8229600"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 name="Google Shape;24;p4"/>
          <p:cNvSpPr txBox="1"/>
          <p:nvPr>
            <p:ph idx="1" type="body"/>
          </p:nvPr>
        </p:nvSpPr>
        <p:spPr>
          <a:xfrm>
            <a:off x="457200"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2" type="body"/>
          </p:nvPr>
        </p:nvSpPr>
        <p:spPr>
          <a:xfrm>
            <a:off x="4692274"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9" name="Google Shape;29;p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4406309"/>
            <a:ext cx="8229600" cy="519520"/>
          </a:xfrm>
          <a:prstGeom prst="rect">
            <a:avLst/>
          </a:prstGeom>
          <a:noFill/>
          <a:ln>
            <a:noFill/>
          </a:ln>
        </p:spPr>
        <p:txBody>
          <a:bodyPr anchorCtr="0" anchor="ctr"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32" name="Google Shape;32;p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9"/>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
        <p:nvSpPr>
          <p:cNvPr id="45" name="Google Shape;45;p9"/>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46" name="Google Shape;46;p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9"/>
          <p:cNvSpPr txBox="1"/>
          <p:nvPr/>
        </p:nvSpPr>
        <p:spPr>
          <a:xfrm>
            <a:off x="73835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7 Sep. 2017</a:t>
            </a:r>
            <a:endParaRPr sz="200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 name="Google Shape;50;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 name="Google Shape;51;p1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6" name="Google Shape;56;p1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91" y="4749851"/>
            <a:ext cx="548700" cy="393525"/>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9" name="Google Shape;9;p1"/>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Erik Learned-Miller and TAs</a:t>
            </a:r>
            <a:br>
              <a:rPr lang="en" sz="1200">
                <a:solidFill>
                  <a:schemeClr val="lt1"/>
                </a:solidFill>
              </a:rPr>
            </a:br>
            <a:r>
              <a:rPr lang="en" sz="1200">
                <a:solidFill>
                  <a:schemeClr val="lt1"/>
                </a:solidFill>
              </a:rPr>
              <a:t>Some slides kindly provided by Fei-Fei Li, Andrej Karpathy, Justin Johnson</a:t>
            </a:r>
            <a:endParaRPr sz="1800">
              <a:solidFill>
                <a:srgbClr val="FFFFFF"/>
              </a:solidFill>
            </a:endParaRPr>
          </a:p>
        </p:txBody>
      </p:sp>
      <p:sp>
        <p:nvSpPr>
          <p:cNvPr id="11" name="Google Shape;11;p1"/>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3</a:t>
            </a:r>
            <a:r>
              <a:rPr lang="en" sz="2000">
                <a:solidFill>
                  <a:srgbClr val="FFFFFF"/>
                </a:solidFill>
              </a:rPr>
              <a:t> Sep. 2019</a:t>
            </a:r>
            <a:endParaRPr sz="2000">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5" name="Shape 35"/>
        <p:cNvGrpSpPr/>
        <p:nvPr/>
      </p:nvGrpSpPr>
      <p:grpSpPr>
        <a:xfrm>
          <a:off x="0" y="0"/>
          <a:ext cx="0" cy="0"/>
          <a:chOff x="0" y="0"/>
          <a:chExt cx="0" cy="0"/>
        </a:xfrm>
      </p:grpSpPr>
      <p:sp>
        <p:nvSpPr>
          <p:cNvPr id="36" name="Google Shape;36;p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39" name="Google Shape;39;p8"/>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txBox="1"/>
          <p:nvPr/>
        </p:nvSpPr>
        <p:spPr>
          <a:xfrm>
            <a:off x="73835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7 Sep. 2017</a:t>
            </a:r>
            <a:endParaRPr sz="2000">
              <a:solidFill>
                <a:srgbClr val="FFFFFF"/>
              </a:solidFill>
            </a:endParaRPr>
          </a:p>
        </p:txBody>
      </p:sp>
      <p:sp>
        <p:nvSpPr>
          <p:cNvPr id="41" name="Google Shape;41;p8"/>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Erik Learned-Miller and TAs</a:t>
            </a:r>
            <a:br>
              <a:rPr lang="en" sz="1200">
                <a:solidFill>
                  <a:schemeClr val="lt1"/>
                </a:solidFill>
              </a:rPr>
            </a:br>
            <a:r>
              <a:rPr lang="en" sz="1200">
                <a:solidFill>
                  <a:schemeClr val="lt1"/>
                </a:solidFill>
              </a:rPr>
              <a:t>Some slides kindly provided by Fei-Fei Li, Andrej Karpathy, Justin Johnson</a:t>
            </a:r>
            <a:endParaRPr sz="1800">
              <a:solidFill>
                <a:srgbClr val="FFFFFF"/>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69" name="Google Shape;69;p15"/>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5"/>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Erik Learned-Miller and TAs</a:t>
            </a:r>
            <a:br>
              <a:rPr lang="en" sz="1200">
                <a:solidFill>
                  <a:schemeClr val="lt1"/>
                </a:solidFill>
              </a:rPr>
            </a:br>
            <a:r>
              <a:rPr lang="en" sz="1200">
                <a:solidFill>
                  <a:schemeClr val="lt1"/>
                </a:solidFill>
              </a:rPr>
              <a:t>Some slides kindly provided by Fei-Fei Li, Andrej Karpathy, Justin Johnson</a:t>
            </a:r>
            <a:endParaRPr sz="1800">
              <a:solidFill>
                <a:srgbClr val="FFFFFF"/>
              </a:solidFill>
            </a:endParaRPr>
          </a:p>
        </p:txBody>
      </p:sp>
      <p:sp>
        <p:nvSpPr>
          <p:cNvPr id="71" name="Google Shape;71;p15"/>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 Sep. 2017</a:t>
            </a:r>
            <a:endParaRPr sz="2000">
              <a:solidFill>
                <a:srgbClr val="FFFFFF"/>
              </a:solidFil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youtube.com/watch?v=YyLhIPe96Ls" TargetMode="External"/><Relationship Id="rId4" Type="http://schemas.openxmlformats.org/officeDocument/2006/relationships/hyperlink" Target="https://www.youtube.com/watch?v=VOC3huqHrs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ompsci682-fa19.github.io/" TargetMode="Externa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22"/>
          <p:cNvSpPr txBox="1"/>
          <p:nvPr/>
        </p:nvSpPr>
        <p:spPr>
          <a:xfrm>
            <a:off x="170825" y="1411100"/>
            <a:ext cx="88728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Helvetica Neue"/>
                <a:ea typeface="Helvetica Neue"/>
                <a:cs typeface="Helvetica Neue"/>
                <a:sym typeface="Helvetica Neue"/>
              </a:rPr>
              <a:t>Lecture 1:</a:t>
            </a:r>
            <a:endParaRPr sz="4800">
              <a:latin typeface="Helvetica Neue"/>
              <a:ea typeface="Helvetica Neue"/>
              <a:cs typeface="Helvetica Neue"/>
              <a:sym typeface="Helvetica Neue"/>
            </a:endParaRPr>
          </a:p>
          <a:p>
            <a:pPr indent="0" lvl="0" marL="0" rtl="0" algn="ctr">
              <a:spcBef>
                <a:spcPts val="0"/>
              </a:spcBef>
              <a:spcAft>
                <a:spcPts val="0"/>
              </a:spcAft>
              <a:buNone/>
            </a:pPr>
            <a:r>
              <a:rPr lang="en" sz="4800">
                <a:latin typeface="Helvetica Neue"/>
                <a:ea typeface="Helvetica Neue"/>
                <a:cs typeface="Helvetica Neue"/>
                <a:sym typeface="Helvetica Neue"/>
              </a:rPr>
              <a:t>Introduction</a:t>
            </a:r>
            <a:endParaRPr sz="4800">
              <a:latin typeface="Helvetica Neue"/>
              <a:ea typeface="Helvetica Neue"/>
              <a:cs typeface="Helvetica Neue"/>
              <a:sym typeface="Helvetica Neue"/>
            </a:endParaRPr>
          </a:p>
          <a:p>
            <a:pPr indent="0" lvl="0" marL="0" rtl="0" algn="ctr">
              <a:spcBef>
                <a:spcPts val="0"/>
              </a:spcBef>
              <a:spcAft>
                <a:spcPts val="0"/>
              </a:spcAft>
              <a:buNone/>
            </a:pPr>
            <a:r>
              <a:t/>
            </a:r>
            <a:endParaRPr sz="48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31"/>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682: </a:t>
            </a:r>
            <a:endParaRPr sz="3000">
              <a:solidFill>
                <a:schemeClr val="dk1"/>
              </a:solidFill>
            </a:endParaRPr>
          </a:p>
          <a:p>
            <a:pPr indent="0" lvl="0" marL="0" rtl="0" algn="l">
              <a:spcBef>
                <a:spcPts val="0"/>
              </a:spcBef>
              <a:spcAft>
                <a:spcPts val="0"/>
              </a:spcAft>
              <a:buNone/>
            </a:pPr>
            <a:r>
              <a:rPr lang="en" sz="3600"/>
              <a:t>			</a:t>
            </a:r>
            <a:endParaRPr sz="3600"/>
          </a:p>
          <a:p>
            <a:pPr indent="0" lvl="0" marL="0" rtl="0" algn="l">
              <a:spcBef>
                <a:spcPts val="0"/>
              </a:spcBef>
              <a:spcAft>
                <a:spcPts val="0"/>
              </a:spcAft>
              <a:buNone/>
            </a:pPr>
            <a:r>
              <a:t/>
            </a:r>
            <a:endParaRPr sz="3600"/>
          </a:p>
          <a:p>
            <a:pPr indent="0" lvl="0" marL="1371600" rtl="0" algn="l">
              <a:spcBef>
                <a:spcPts val="0"/>
              </a:spcBef>
              <a:spcAft>
                <a:spcPts val="0"/>
              </a:spcAft>
              <a:buNone/>
            </a:pPr>
            <a:r>
              <a:rPr lang="en" sz="3600"/>
              <a:t>Some motivational videos</a:t>
            </a:r>
            <a:endParaRPr sz="3600"/>
          </a:p>
          <a:p>
            <a:pPr indent="0" lvl="0" marL="1371600" rtl="0" algn="l">
              <a:spcBef>
                <a:spcPts val="0"/>
              </a:spcBef>
              <a:spcAft>
                <a:spcPts val="0"/>
              </a:spcAft>
              <a:buNone/>
            </a:pPr>
            <a:r>
              <a:rPr lang="en" sz="1800" u="sng">
                <a:solidFill>
                  <a:schemeClr val="hlink"/>
                </a:solidFill>
                <a:hlinkClick r:id="rId3"/>
              </a:rPr>
              <a:t>https://www.youtube.com/watch?v=YyLhIPe96Ls</a:t>
            </a:r>
            <a:br>
              <a:rPr lang="en" sz="1800"/>
            </a:br>
            <a:r>
              <a:rPr lang="en" sz="1800" u="sng">
                <a:solidFill>
                  <a:schemeClr val="hlink"/>
                </a:solidFill>
                <a:hlinkClick r:id="rId4"/>
              </a:rPr>
              <a:t>https://www.youtube.com/watch?v=VOC3huqHrss</a:t>
            </a:r>
            <a:br>
              <a:rPr lang="en" sz="1800"/>
            </a:br>
            <a:endParaRPr sz="1800"/>
          </a:p>
          <a:p>
            <a:pPr indent="0" lvl="0" marL="0" rtl="0" algn="l">
              <a:spcBef>
                <a:spcPts val="0"/>
              </a:spcBef>
              <a:spcAft>
                <a:spcPts val="0"/>
              </a:spcAft>
              <a:buNone/>
            </a:pPr>
            <a:r>
              <a:t/>
            </a:r>
            <a:endParaRPr sz="36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32"/>
          <p:cNvSpPr txBox="1"/>
          <p:nvPr/>
        </p:nvSpPr>
        <p:spPr>
          <a:xfrm>
            <a:off x="746825" y="265000"/>
            <a:ext cx="77214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Course grades</a:t>
            </a:r>
            <a:endParaRPr sz="3600"/>
          </a:p>
          <a:p>
            <a:pPr indent="-323850" lvl="0" marL="457200" marR="0" rtl="0" algn="l">
              <a:lnSpc>
                <a:spcPct val="100000"/>
              </a:lnSpc>
              <a:spcBef>
                <a:spcPts val="0"/>
              </a:spcBef>
              <a:spcAft>
                <a:spcPts val="0"/>
              </a:spcAft>
              <a:buClr>
                <a:srgbClr val="000000"/>
              </a:buClr>
              <a:buSzPts val="1500"/>
              <a:buFont typeface="Arial"/>
              <a:buChar char="●"/>
            </a:pPr>
            <a:r>
              <a:rPr lang="en" sz="1500"/>
              <a:t>3 Long Programming Assignments</a:t>
            </a:r>
            <a:endParaRPr sz="1500"/>
          </a:p>
          <a:p>
            <a:pPr indent="-323850" lvl="1" marL="914400" marR="0" rtl="0" algn="l">
              <a:lnSpc>
                <a:spcPct val="100000"/>
              </a:lnSpc>
              <a:spcBef>
                <a:spcPts val="0"/>
              </a:spcBef>
              <a:spcAft>
                <a:spcPts val="0"/>
              </a:spcAft>
              <a:buSzPts val="1500"/>
              <a:buChar char="○"/>
            </a:pPr>
            <a:r>
              <a:rPr lang="en" sz="1500"/>
              <a:t>Get started as soon as assignments are posted. </a:t>
            </a:r>
            <a:endParaRPr sz="1500"/>
          </a:p>
          <a:p>
            <a:pPr indent="-323850" lvl="1" marL="914400" marR="0" rtl="0" algn="l">
              <a:lnSpc>
                <a:spcPct val="100000"/>
              </a:lnSpc>
              <a:spcBef>
                <a:spcPts val="0"/>
              </a:spcBef>
              <a:spcAft>
                <a:spcPts val="0"/>
              </a:spcAft>
              <a:buSzPts val="1500"/>
              <a:buChar char="○"/>
            </a:pPr>
            <a:r>
              <a:rPr lang="en" sz="1500"/>
              <a:t>Some aspects of assignments require only basic knowledge of Python, but some require in-depth understanding of numpy arrays and complicated indexing schemes. They can take a while to work through.</a:t>
            </a:r>
            <a:endParaRPr sz="1500"/>
          </a:p>
          <a:p>
            <a:pPr indent="-323850" lvl="1" marL="914400" marR="0" rtl="0" algn="l">
              <a:lnSpc>
                <a:spcPct val="100000"/>
              </a:lnSpc>
              <a:spcBef>
                <a:spcPts val="0"/>
              </a:spcBef>
              <a:spcAft>
                <a:spcPts val="0"/>
              </a:spcAft>
              <a:buSzPts val="1500"/>
              <a:buChar char="○"/>
            </a:pPr>
            <a:r>
              <a:rPr lang="en" sz="1500"/>
              <a:t>If you don’t know Python, work through tutorial now.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33"/>
          <p:cNvSpPr txBox="1"/>
          <p:nvPr/>
        </p:nvSpPr>
        <p:spPr>
          <a:xfrm>
            <a:off x="746825" y="265000"/>
            <a:ext cx="77214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Grading Policy</a:t>
            </a:r>
            <a:endParaRPr sz="3600"/>
          </a:p>
          <a:p>
            <a:pPr indent="-323850" lvl="0" marL="457200" marR="0" rtl="0" algn="l">
              <a:lnSpc>
                <a:spcPct val="100000"/>
              </a:lnSpc>
              <a:spcBef>
                <a:spcPts val="0"/>
              </a:spcBef>
              <a:spcAft>
                <a:spcPts val="0"/>
              </a:spcAft>
              <a:buClr>
                <a:srgbClr val="000000"/>
              </a:buClr>
              <a:buSzPts val="1500"/>
              <a:buFont typeface="Arial"/>
              <a:buChar char="●"/>
            </a:pPr>
            <a:r>
              <a:rPr lang="en" sz="1500"/>
              <a:t>3 Problem sets: 15%*3 = </a:t>
            </a:r>
            <a:r>
              <a:rPr lang="en" sz="1500">
                <a:solidFill>
                  <a:srgbClr val="FF0000"/>
                </a:solidFill>
              </a:rPr>
              <a:t>45%</a:t>
            </a:r>
            <a:endParaRPr sz="1500">
              <a:solidFill>
                <a:srgbClr val="FF0000"/>
              </a:solidFill>
            </a:endParaRPr>
          </a:p>
          <a:p>
            <a:pPr indent="-323850" lvl="0" marL="457200" marR="0" rtl="0" algn="l">
              <a:lnSpc>
                <a:spcPct val="100000"/>
              </a:lnSpc>
              <a:spcBef>
                <a:spcPts val="0"/>
              </a:spcBef>
              <a:spcAft>
                <a:spcPts val="0"/>
              </a:spcAft>
              <a:buSzPts val="1500"/>
              <a:buChar char="●"/>
            </a:pPr>
            <a:r>
              <a:rPr lang="en" sz="1500"/>
              <a:t>Midterm exam: </a:t>
            </a:r>
            <a:r>
              <a:rPr lang="en" sz="1500">
                <a:solidFill>
                  <a:srgbClr val="FF0000"/>
                </a:solidFill>
              </a:rPr>
              <a:t>15%</a:t>
            </a:r>
            <a:endParaRPr sz="1500">
              <a:solidFill>
                <a:srgbClr val="FF0000"/>
              </a:solidFill>
            </a:endParaRPr>
          </a:p>
          <a:p>
            <a:pPr indent="-323850" lvl="0" marL="457200" marR="0" rtl="0" algn="l">
              <a:lnSpc>
                <a:spcPct val="100000"/>
              </a:lnSpc>
              <a:spcBef>
                <a:spcPts val="0"/>
              </a:spcBef>
              <a:spcAft>
                <a:spcPts val="0"/>
              </a:spcAft>
              <a:buSzPts val="1500"/>
              <a:buChar char="●"/>
            </a:pPr>
            <a:r>
              <a:rPr lang="en" sz="1500"/>
              <a:t>Final Course project: </a:t>
            </a:r>
            <a:r>
              <a:rPr lang="en" sz="1500">
                <a:solidFill>
                  <a:srgbClr val="FF0000"/>
                </a:solidFill>
              </a:rPr>
              <a:t>40%</a:t>
            </a:r>
            <a:endParaRPr sz="1500">
              <a:solidFill>
                <a:srgbClr val="FF0000"/>
              </a:solidFill>
            </a:endParaRPr>
          </a:p>
          <a:p>
            <a:pPr indent="-323850" lvl="1" marL="914400" marR="0" rtl="0" algn="l">
              <a:lnSpc>
                <a:spcPct val="100000"/>
              </a:lnSpc>
              <a:spcBef>
                <a:spcPts val="0"/>
              </a:spcBef>
              <a:spcAft>
                <a:spcPts val="0"/>
              </a:spcAft>
              <a:buSzPts val="1500"/>
              <a:buChar char="○"/>
            </a:pPr>
            <a:r>
              <a:rPr lang="en" sz="1500"/>
              <a:t>Milestone: 5%</a:t>
            </a:r>
            <a:endParaRPr sz="1500"/>
          </a:p>
          <a:p>
            <a:pPr indent="-323850" lvl="1" marL="914400" marR="0" rtl="0" algn="l">
              <a:lnSpc>
                <a:spcPct val="100000"/>
              </a:lnSpc>
              <a:spcBef>
                <a:spcPts val="0"/>
              </a:spcBef>
              <a:spcAft>
                <a:spcPts val="0"/>
              </a:spcAft>
              <a:buSzPts val="1500"/>
              <a:buChar char="○"/>
            </a:pPr>
            <a:r>
              <a:rPr lang="en" sz="1500"/>
              <a:t>Final write-up: 35%</a:t>
            </a:r>
            <a:endParaRPr sz="1500"/>
          </a:p>
          <a:p>
            <a:pPr indent="-323850" lvl="1" marL="914400" marR="0" rtl="0" algn="l">
              <a:lnSpc>
                <a:spcPct val="100000"/>
              </a:lnSpc>
              <a:spcBef>
                <a:spcPts val="0"/>
              </a:spcBef>
              <a:spcAft>
                <a:spcPts val="0"/>
              </a:spcAft>
              <a:buSzPts val="1500"/>
              <a:buChar char="○"/>
            </a:pPr>
            <a:r>
              <a:rPr lang="en" sz="1500"/>
              <a:t>Bonus points for exceptional poster presentation</a:t>
            </a:r>
            <a:endParaRPr sz="1500"/>
          </a:p>
          <a:p>
            <a:pPr indent="-323850" lvl="1" marL="914400" marR="0" rtl="0" algn="l">
              <a:lnSpc>
                <a:spcPct val="100000"/>
              </a:lnSpc>
              <a:spcBef>
                <a:spcPts val="0"/>
              </a:spcBef>
              <a:spcAft>
                <a:spcPts val="0"/>
              </a:spcAft>
              <a:buSzPts val="1500"/>
              <a:buChar char="○"/>
            </a:pPr>
            <a:r>
              <a:rPr lang="en" sz="1500"/>
              <a:t>1 Final project just accepted to NIPS (yesterday!).</a:t>
            </a:r>
            <a:endParaRPr sz="1500"/>
          </a:p>
          <a:p>
            <a:pPr indent="-323850" lvl="0" marL="457200" marR="0" rtl="0" algn="l">
              <a:lnSpc>
                <a:spcPct val="100000"/>
              </a:lnSpc>
              <a:spcBef>
                <a:spcPts val="0"/>
              </a:spcBef>
              <a:spcAft>
                <a:spcPts val="0"/>
              </a:spcAft>
              <a:buSzPts val="1500"/>
              <a:buChar char="●"/>
            </a:pPr>
            <a:r>
              <a:rPr lang="en" sz="1500"/>
              <a:t>Quizzes!  Still deciding on this, but likely to occur. If so, will reduce percentage of everything else a little bit.</a:t>
            </a:r>
            <a:endParaRPr sz="1500"/>
          </a:p>
          <a:p>
            <a:pPr indent="-323850" lvl="0" marL="457200" marR="0" rtl="0" algn="l">
              <a:lnSpc>
                <a:spcPct val="100000"/>
              </a:lnSpc>
              <a:spcBef>
                <a:spcPts val="0"/>
              </a:spcBef>
              <a:spcAft>
                <a:spcPts val="0"/>
              </a:spcAft>
              <a:buSzPts val="1500"/>
              <a:buChar char="●"/>
            </a:pPr>
            <a:r>
              <a:rPr lang="en" sz="1500"/>
              <a:t>Late Policy:</a:t>
            </a:r>
            <a:endParaRPr sz="1500"/>
          </a:p>
          <a:p>
            <a:pPr indent="-323850" lvl="1" marL="914400" marR="0" rtl="0" algn="l">
              <a:lnSpc>
                <a:spcPct val="100000"/>
              </a:lnSpc>
              <a:spcBef>
                <a:spcPts val="0"/>
              </a:spcBef>
              <a:spcAft>
                <a:spcPts val="0"/>
              </a:spcAft>
              <a:buSzPts val="1500"/>
              <a:buChar char="○"/>
            </a:pPr>
            <a:r>
              <a:rPr lang="en" sz="1500"/>
              <a:t>7 free late days: use them as you see fit</a:t>
            </a:r>
            <a:endParaRPr sz="1500"/>
          </a:p>
          <a:p>
            <a:pPr indent="-323850" lvl="1" marL="914400" marR="0" rtl="0" algn="l">
              <a:lnSpc>
                <a:spcPct val="100000"/>
              </a:lnSpc>
              <a:spcBef>
                <a:spcPts val="0"/>
              </a:spcBef>
              <a:spcAft>
                <a:spcPts val="0"/>
              </a:spcAft>
              <a:buSzPts val="1500"/>
              <a:buChar char="○"/>
            </a:pPr>
            <a:r>
              <a:rPr lang="en" sz="1500"/>
              <a:t>Afterwards: 25% off per day late</a:t>
            </a:r>
            <a:endParaRPr sz="1500"/>
          </a:p>
          <a:p>
            <a:pPr indent="-323850" lvl="1" marL="914400" marR="0" rtl="0" algn="l">
              <a:lnSpc>
                <a:spcPct val="100000"/>
              </a:lnSpc>
              <a:spcBef>
                <a:spcPts val="0"/>
              </a:spcBef>
              <a:spcAft>
                <a:spcPts val="0"/>
              </a:spcAft>
              <a:buSzPts val="1500"/>
              <a:buChar char="○"/>
            </a:pPr>
            <a:r>
              <a:rPr lang="en" sz="1500"/>
              <a:t>Not accepted after 3 late days </a:t>
            </a:r>
            <a:endParaRPr sz="1500"/>
          </a:p>
          <a:p>
            <a:pPr indent="-323850" lvl="1" marL="914400" marR="0" rtl="0" algn="l">
              <a:lnSpc>
                <a:spcPct val="100000"/>
              </a:lnSpc>
              <a:spcBef>
                <a:spcPts val="0"/>
              </a:spcBef>
              <a:spcAft>
                <a:spcPts val="0"/>
              </a:spcAft>
              <a:buSzPts val="1500"/>
              <a:buChar char="○"/>
            </a:pPr>
            <a:r>
              <a:rPr lang="en" sz="1500"/>
              <a:t>Does not apply to final course project (must be on time)</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txBox="1"/>
          <p:nvPr/>
        </p:nvSpPr>
        <p:spPr>
          <a:xfrm>
            <a:off x="746825" y="265000"/>
            <a:ext cx="77214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Assignments</a:t>
            </a:r>
            <a:endParaRPr sz="3600"/>
          </a:p>
          <a:p>
            <a:pPr indent="-323850" lvl="0" marL="457200" marR="0" rtl="0" algn="l">
              <a:lnSpc>
                <a:spcPct val="100000"/>
              </a:lnSpc>
              <a:spcBef>
                <a:spcPts val="0"/>
              </a:spcBef>
              <a:spcAft>
                <a:spcPts val="0"/>
              </a:spcAft>
              <a:buClr>
                <a:srgbClr val="000000"/>
              </a:buClr>
              <a:buSzPts val="1500"/>
              <a:buFont typeface="Arial"/>
              <a:buChar char="●"/>
            </a:pPr>
            <a:r>
              <a:rPr lang="en" sz="1500"/>
              <a:t>3 Long Assignments</a:t>
            </a:r>
            <a:endParaRPr sz="1500"/>
          </a:p>
          <a:p>
            <a:pPr indent="-323850" lvl="1" marL="914400" marR="0" rtl="0" algn="l">
              <a:lnSpc>
                <a:spcPct val="100000"/>
              </a:lnSpc>
              <a:spcBef>
                <a:spcPts val="0"/>
              </a:spcBef>
              <a:spcAft>
                <a:spcPts val="0"/>
              </a:spcAft>
              <a:buSzPts val="1500"/>
              <a:buChar char="○"/>
            </a:pPr>
            <a:r>
              <a:rPr lang="en" sz="1500"/>
              <a:t>Get started as soon as assignments are posted. </a:t>
            </a:r>
            <a:endParaRPr sz="1500"/>
          </a:p>
          <a:p>
            <a:pPr indent="-323850" lvl="1" marL="914400" marR="0" rtl="0" algn="l">
              <a:lnSpc>
                <a:spcPct val="100000"/>
              </a:lnSpc>
              <a:spcBef>
                <a:spcPts val="0"/>
              </a:spcBef>
              <a:spcAft>
                <a:spcPts val="0"/>
              </a:spcAft>
              <a:buSzPts val="1500"/>
              <a:buChar char="○"/>
            </a:pPr>
            <a:r>
              <a:rPr lang="en" sz="1500"/>
              <a:t>Some aspects of assignments require only basic knowledge of Python, but some require in-depth understanding of numpy arrays and complicated indexing schemes. They can take a while to work through.</a:t>
            </a:r>
            <a:endParaRPr sz="1500"/>
          </a:p>
          <a:p>
            <a:pPr indent="-323850" lvl="1" marL="914400" marR="0" rtl="0" algn="l">
              <a:lnSpc>
                <a:spcPct val="100000"/>
              </a:lnSpc>
              <a:spcBef>
                <a:spcPts val="0"/>
              </a:spcBef>
              <a:spcAft>
                <a:spcPts val="0"/>
              </a:spcAft>
              <a:buSzPts val="1500"/>
              <a:buChar char="○"/>
            </a:pPr>
            <a:r>
              <a:rPr lang="en" sz="1500"/>
              <a:t>If you don’t know Python, work through tutorial now.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35"/>
          <p:cNvSpPr txBox="1"/>
          <p:nvPr/>
        </p:nvSpPr>
        <p:spPr>
          <a:xfrm>
            <a:off x="746825" y="265000"/>
            <a:ext cx="77214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Getting Started</a:t>
            </a:r>
            <a:endParaRPr sz="3600"/>
          </a:p>
          <a:p>
            <a:pPr indent="-323850" lvl="0" marL="457200" marR="0" rtl="0" algn="l">
              <a:lnSpc>
                <a:spcPct val="100000"/>
              </a:lnSpc>
              <a:spcBef>
                <a:spcPts val="0"/>
              </a:spcBef>
              <a:spcAft>
                <a:spcPts val="0"/>
              </a:spcAft>
              <a:buClr>
                <a:srgbClr val="000000"/>
              </a:buClr>
              <a:buSzPts val="1500"/>
              <a:buFont typeface="Arial"/>
              <a:buChar char="●"/>
            </a:pPr>
            <a:r>
              <a:rPr lang="en" sz="1500"/>
              <a:t>Example: Mac</a:t>
            </a:r>
            <a:endParaRPr sz="1500"/>
          </a:p>
          <a:p>
            <a:pPr indent="-323850" lvl="1" marL="914400" marR="0" rtl="0" algn="l">
              <a:lnSpc>
                <a:spcPct val="100000"/>
              </a:lnSpc>
              <a:spcBef>
                <a:spcPts val="0"/>
              </a:spcBef>
              <a:spcAft>
                <a:spcPts val="0"/>
              </a:spcAft>
              <a:buClr>
                <a:srgbClr val="000000"/>
              </a:buClr>
              <a:buSzPts val="1500"/>
              <a:buFont typeface="Arial"/>
              <a:buChar char="○"/>
            </a:pPr>
            <a:r>
              <a:rPr lang="en" sz="1500"/>
              <a:t>Language: Python</a:t>
            </a:r>
            <a:endParaRPr sz="1500"/>
          </a:p>
          <a:p>
            <a:pPr indent="-323850" lvl="2" marL="1371600" marR="0" rtl="0" algn="l">
              <a:lnSpc>
                <a:spcPct val="100000"/>
              </a:lnSpc>
              <a:spcBef>
                <a:spcPts val="0"/>
              </a:spcBef>
              <a:spcAft>
                <a:spcPts val="0"/>
              </a:spcAft>
              <a:buSzPts val="1500"/>
              <a:buAutoNum type="romanLcPeriod"/>
            </a:pPr>
            <a:r>
              <a:rPr lang="en" sz="1500"/>
              <a:t>Instructions for installing given under first assignment instructions. </a:t>
            </a:r>
            <a:endParaRPr sz="1500"/>
          </a:p>
          <a:p>
            <a:pPr indent="-323850" lvl="2" marL="1371600" marR="0" rtl="0" algn="l">
              <a:lnSpc>
                <a:spcPct val="100000"/>
              </a:lnSpc>
              <a:spcBef>
                <a:spcPts val="0"/>
              </a:spcBef>
              <a:spcAft>
                <a:spcPts val="0"/>
              </a:spcAft>
              <a:buClr>
                <a:srgbClr val="000000"/>
              </a:buClr>
              <a:buSzPts val="1500"/>
              <a:buFont typeface="Arial"/>
              <a:buAutoNum type="romanLcPeriod"/>
            </a:pPr>
            <a:r>
              <a:rPr lang="en" sz="1500"/>
              <a:t>Development environment: Jupyter Notebook. Live code environment.</a:t>
            </a:r>
            <a:endParaRPr sz="1500"/>
          </a:p>
          <a:p>
            <a:pPr indent="-323850" lvl="3" marL="1828800" marR="0" rtl="0" algn="l">
              <a:lnSpc>
                <a:spcPct val="100000"/>
              </a:lnSpc>
              <a:spcBef>
                <a:spcPts val="0"/>
              </a:spcBef>
              <a:spcAft>
                <a:spcPts val="0"/>
              </a:spcAft>
              <a:buSzPts val="1500"/>
              <a:buChar char="●"/>
            </a:pPr>
            <a:r>
              <a:rPr lang="en" sz="1500"/>
              <a:t>DEMO</a:t>
            </a:r>
            <a:endParaRPr sz="1500"/>
          </a:p>
          <a:p>
            <a:pPr indent="-323850" lvl="1" marL="914400" marR="0" rtl="0" algn="l">
              <a:lnSpc>
                <a:spcPct val="100000"/>
              </a:lnSpc>
              <a:spcBef>
                <a:spcPts val="0"/>
              </a:spcBef>
              <a:spcAft>
                <a:spcPts val="0"/>
              </a:spcAft>
              <a:buSzPts val="1500"/>
              <a:buChar char="○"/>
            </a:pPr>
            <a:r>
              <a:rPr lang="en" sz="1500"/>
              <a:t>Running a shell on the side: Jupyter QtConsole</a:t>
            </a:r>
            <a:endParaRPr sz="1500"/>
          </a:p>
          <a:p>
            <a:pPr indent="-323850" lvl="2" marL="1371600" marR="0" rtl="0" algn="l">
              <a:lnSpc>
                <a:spcPct val="100000"/>
              </a:lnSpc>
              <a:spcBef>
                <a:spcPts val="0"/>
              </a:spcBef>
              <a:spcAft>
                <a:spcPts val="0"/>
              </a:spcAft>
              <a:buSzPts val="1500"/>
              <a:buAutoNum type="romanLcPeriod"/>
            </a:pPr>
            <a:r>
              <a:rPr lang="en" sz="1500"/>
              <a:t>Good for testing syntax, return values of functions.</a:t>
            </a:r>
            <a:endParaRPr sz="1500"/>
          </a:p>
          <a:p>
            <a:pPr indent="-323850" lvl="3" marL="1828800" marR="0" rtl="0" algn="l">
              <a:lnSpc>
                <a:spcPct val="100000"/>
              </a:lnSpc>
              <a:spcBef>
                <a:spcPts val="0"/>
              </a:spcBef>
              <a:spcAft>
                <a:spcPts val="0"/>
              </a:spcAft>
              <a:buSzPts val="1500"/>
              <a:buChar char="●"/>
            </a:pPr>
            <a:r>
              <a:rPr lang="en" sz="1500"/>
              <a:t>DEMO</a:t>
            </a:r>
            <a:br>
              <a:rPr lang="en" sz="1500"/>
            </a:br>
            <a:r>
              <a:rPr lang="en" sz="1500"/>
              <a:t> </a:t>
            </a:r>
            <a:endParaRPr sz="1500"/>
          </a:p>
          <a:p>
            <a:pPr indent="0" lvl="0" marL="457200" marR="0" rtl="0" algn="l">
              <a:lnSpc>
                <a:spcPct val="100000"/>
              </a:lnSpc>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nvSpPr>
        <p:spPr>
          <a:xfrm>
            <a:off x="1180500" y="361400"/>
            <a:ext cx="71445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Courier New"/>
                <a:ea typeface="Courier New"/>
                <a:cs typeface="Courier New"/>
                <a:sym typeface="Courier New"/>
              </a:rPr>
              <a:t>https://compsci682.github.io/notes/python-numpy-tutorial</a:t>
            </a:r>
            <a:r>
              <a:rPr lang="en" sz="1500">
                <a:solidFill>
                  <a:srgbClr val="0000FF"/>
                </a:solidFill>
                <a:latin typeface="Courier New"/>
                <a:ea typeface="Courier New"/>
                <a:cs typeface="Courier New"/>
                <a:sym typeface="Courier New"/>
              </a:rPr>
              <a:t>/</a:t>
            </a:r>
            <a:endParaRPr sz="1500">
              <a:solidFill>
                <a:srgbClr val="0000FF"/>
              </a:solidFill>
              <a:latin typeface="Courier New"/>
              <a:ea typeface="Courier New"/>
              <a:cs typeface="Courier New"/>
              <a:sym typeface="Courier New"/>
            </a:endParaRPr>
          </a:p>
        </p:txBody>
      </p:sp>
      <p:pic>
        <p:nvPicPr>
          <p:cNvPr id="186" name="Google Shape;186;p36"/>
          <p:cNvPicPr preferRelativeResize="0"/>
          <p:nvPr/>
        </p:nvPicPr>
        <p:blipFill rotWithShape="1">
          <a:blip r:embed="rId3">
            <a:alphaModFix/>
          </a:blip>
          <a:srcRect b="7862" l="0" r="0" t="80231"/>
          <a:stretch/>
        </p:blipFill>
        <p:spPr>
          <a:xfrm>
            <a:off x="105350" y="2710275"/>
            <a:ext cx="8933299" cy="819125"/>
          </a:xfrm>
          <a:prstGeom prst="rect">
            <a:avLst/>
          </a:prstGeom>
          <a:noFill/>
          <a:ln>
            <a:noFill/>
          </a:ln>
        </p:spPr>
      </p:pic>
      <p:pic>
        <p:nvPicPr>
          <p:cNvPr descr="Screenshot_2017-09-01_20-57-51.png" id="187" name="Google Shape;187;p36"/>
          <p:cNvPicPr preferRelativeResize="0"/>
          <p:nvPr/>
        </p:nvPicPr>
        <p:blipFill>
          <a:blip r:embed="rId4">
            <a:alphaModFix/>
          </a:blip>
          <a:stretch>
            <a:fillRect/>
          </a:stretch>
        </p:blipFill>
        <p:spPr>
          <a:xfrm>
            <a:off x="619450" y="922725"/>
            <a:ext cx="7905100" cy="132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Assignment #1</a:t>
            </a:r>
            <a:endParaRPr sz="3600"/>
          </a:p>
          <a:p>
            <a:pPr indent="-342900" lvl="0" marL="457200" rtl="0" algn="l">
              <a:spcBef>
                <a:spcPts val="0"/>
              </a:spcBef>
              <a:spcAft>
                <a:spcPts val="0"/>
              </a:spcAft>
              <a:buSzPts val="1800"/>
              <a:buChar char="●"/>
            </a:pPr>
            <a:r>
              <a:rPr lang="en" sz="1800"/>
              <a:t>Soon p</a:t>
            </a:r>
            <a:r>
              <a:rPr lang="en" sz="1800"/>
              <a:t>osted on course website</a:t>
            </a:r>
            <a:endParaRPr sz="1800"/>
          </a:p>
          <a:p>
            <a:pPr indent="-342900" lvl="0" marL="457200" rtl="0" algn="l">
              <a:spcBef>
                <a:spcPts val="0"/>
              </a:spcBef>
              <a:spcAft>
                <a:spcPts val="0"/>
              </a:spcAft>
              <a:buSzPts val="1800"/>
              <a:buChar char="●"/>
            </a:pPr>
            <a:r>
              <a:rPr lang="en" sz="1800"/>
              <a:t>Due in 3 weeks (Sept. 25, 11:59pm).</a:t>
            </a:r>
            <a:endParaRPr sz="1800"/>
          </a:p>
          <a:p>
            <a:pPr indent="-342900" lvl="0" marL="457200" rtl="0" algn="l">
              <a:spcBef>
                <a:spcPts val="0"/>
              </a:spcBef>
              <a:spcAft>
                <a:spcPts val="0"/>
              </a:spcAft>
              <a:buSzPts val="1800"/>
              <a:buChar char="●"/>
            </a:pPr>
            <a:r>
              <a:rPr lang="en" sz="1800"/>
              <a:t>It includes:</a:t>
            </a:r>
            <a:endParaRPr sz="1800"/>
          </a:p>
          <a:p>
            <a:pPr indent="-342900" lvl="0" marL="457200" rtl="0" algn="l">
              <a:spcBef>
                <a:spcPts val="0"/>
              </a:spcBef>
              <a:spcAft>
                <a:spcPts val="0"/>
              </a:spcAft>
              <a:buSzPts val="1800"/>
              <a:buChar char="-"/>
            </a:pPr>
            <a:r>
              <a:rPr lang="en" sz="1800"/>
              <a:t>Write/train/evaluate a kNN classifier</a:t>
            </a:r>
            <a:endParaRPr sz="1800"/>
          </a:p>
          <a:p>
            <a:pPr indent="-342900" lvl="0" marL="457200" rtl="0" algn="l">
              <a:spcBef>
                <a:spcPts val="0"/>
              </a:spcBef>
              <a:spcAft>
                <a:spcPts val="0"/>
              </a:spcAft>
              <a:buSzPts val="1800"/>
              <a:buChar char="-"/>
            </a:pPr>
            <a:r>
              <a:rPr lang="en" sz="1800">
                <a:solidFill>
                  <a:schemeClr val="dk1"/>
                </a:solidFill>
              </a:rPr>
              <a:t>Write/train/evaluate a Linear Classifier (SVM and Softmax)</a:t>
            </a:r>
            <a:endParaRPr sz="1800"/>
          </a:p>
          <a:p>
            <a:pPr indent="-342900" lvl="0" marL="457200" rtl="0" algn="l">
              <a:spcBef>
                <a:spcPts val="0"/>
              </a:spcBef>
              <a:spcAft>
                <a:spcPts val="0"/>
              </a:spcAft>
              <a:buSzPts val="1800"/>
              <a:buChar char="-"/>
            </a:pPr>
            <a:r>
              <a:rPr lang="en" sz="1800"/>
              <a:t>Write/train/evaluate a 2-layer Neural Network (backpropagation!)</a:t>
            </a:r>
            <a:endParaRPr sz="1800"/>
          </a:p>
          <a:p>
            <a:pPr indent="-342900" lvl="0" marL="457200" rtl="0" algn="l">
              <a:spcBef>
                <a:spcPts val="0"/>
              </a:spcBef>
              <a:spcAft>
                <a:spcPts val="0"/>
              </a:spcAft>
              <a:buSzPts val="1800"/>
              <a:buChar char="-"/>
            </a:pPr>
            <a:r>
              <a:rPr lang="en" sz="1800"/>
              <a:t>Requires writing numpy/Python code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Compute: Use your own laptops. Talk to me or TA if you don’t have your own computer.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38"/>
          <p:cNvSpPr txBox="1"/>
          <p:nvPr/>
        </p:nvSpPr>
        <p:spPr>
          <a:xfrm>
            <a:off x="170825" y="1411100"/>
            <a:ext cx="88728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Helvetica Neue"/>
                <a:ea typeface="Helvetica Neue"/>
                <a:cs typeface="Helvetica Neue"/>
                <a:sym typeface="Helvetica Neue"/>
              </a:rPr>
              <a:t>Plagiarism and Cheating</a:t>
            </a:r>
            <a:endParaRPr sz="4800">
              <a:latin typeface="Helvetica Neue"/>
              <a:ea typeface="Helvetica Neue"/>
              <a:cs typeface="Helvetica Neue"/>
              <a:sym typeface="Helvetica Neue"/>
            </a:endParaRPr>
          </a:p>
          <a:p>
            <a:pPr indent="0" lvl="0" marL="0" rtl="0" algn="ctr">
              <a:spcBef>
                <a:spcPts val="0"/>
              </a:spcBef>
              <a:spcAft>
                <a:spcPts val="0"/>
              </a:spcAft>
              <a:buNone/>
            </a:pPr>
            <a:r>
              <a:t/>
            </a:r>
            <a:endParaRPr sz="48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Who, me?</a:t>
            </a:r>
            <a:endParaRPr sz="3600"/>
          </a:p>
          <a:p>
            <a:pPr indent="-342900" lvl="0" marL="457200" marR="0" rtl="0" algn="l">
              <a:lnSpc>
                <a:spcPct val="100000"/>
              </a:lnSpc>
              <a:spcBef>
                <a:spcPts val="0"/>
              </a:spcBef>
              <a:spcAft>
                <a:spcPts val="0"/>
              </a:spcAft>
              <a:buClr>
                <a:srgbClr val="000000"/>
              </a:buClr>
              <a:buSzPts val="1800"/>
              <a:buFont typeface="Arial"/>
              <a:buChar char="●"/>
            </a:pPr>
            <a:r>
              <a:rPr lang="en" sz="1800"/>
              <a:t>Right now, cheating seems very far away. </a:t>
            </a:r>
            <a:endParaRPr sz="1800"/>
          </a:p>
          <a:p>
            <a:pPr indent="-342900" lvl="0" marL="457200" marR="0" rtl="0" algn="l">
              <a:lnSpc>
                <a:spcPct val="100000"/>
              </a:lnSpc>
              <a:spcBef>
                <a:spcPts val="0"/>
              </a:spcBef>
              <a:spcAft>
                <a:spcPts val="0"/>
              </a:spcAft>
              <a:buSzPts val="1800"/>
              <a:buChar char="●"/>
            </a:pPr>
            <a:r>
              <a:rPr lang="en" sz="1800"/>
              <a:t>Now imagine:</a:t>
            </a:r>
            <a:endParaRPr sz="1800"/>
          </a:p>
          <a:p>
            <a:pPr indent="-342900" lvl="1" marL="914400" marR="0" rtl="0" algn="l">
              <a:lnSpc>
                <a:spcPct val="100000"/>
              </a:lnSpc>
              <a:spcBef>
                <a:spcPts val="0"/>
              </a:spcBef>
              <a:spcAft>
                <a:spcPts val="0"/>
              </a:spcAft>
              <a:buSzPts val="1800"/>
              <a:buChar char="○"/>
            </a:pPr>
            <a:r>
              <a:rPr lang="en" sz="1800"/>
              <a:t>You just started homework due in 2 days. </a:t>
            </a:r>
            <a:br>
              <a:rPr lang="en" sz="1800"/>
            </a:br>
            <a:r>
              <a:rPr lang="en" sz="1800"/>
              <a:t>You realize it will take you a week.</a:t>
            </a:r>
            <a:endParaRPr sz="1800"/>
          </a:p>
          <a:p>
            <a:pPr indent="-342900" lvl="1" marL="914400" marR="0" rtl="0" algn="l">
              <a:lnSpc>
                <a:spcPct val="100000"/>
              </a:lnSpc>
              <a:spcBef>
                <a:spcPts val="0"/>
              </a:spcBef>
              <a:spcAft>
                <a:spcPts val="0"/>
              </a:spcAft>
              <a:buSzPts val="1800"/>
              <a:buChar char="○"/>
            </a:pPr>
            <a:r>
              <a:rPr lang="en" sz="1800"/>
              <a:t>You just had an internship interview where they asked you if you are getting an A in Neural Nets.</a:t>
            </a:r>
            <a:endParaRPr sz="1800"/>
          </a:p>
          <a:p>
            <a:pPr indent="-342900" lvl="1" marL="914400" marR="0" rtl="0" algn="l">
              <a:lnSpc>
                <a:spcPct val="100000"/>
              </a:lnSpc>
              <a:spcBef>
                <a:spcPts val="0"/>
              </a:spcBef>
              <a:spcAft>
                <a:spcPts val="0"/>
              </a:spcAft>
              <a:buSzPts val="1800"/>
              <a:buChar char="○"/>
            </a:pPr>
            <a:r>
              <a:rPr lang="en" sz="1800"/>
              <a:t>You have a midterm tomorrow and a project due in another class in one week.</a:t>
            </a:r>
            <a:endParaRPr sz="1800"/>
          </a:p>
          <a:p>
            <a:pPr indent="-342900" lvl="1" marL="914400" marR="0" rtl="0" algn="l">
              <a:lnSpc>
                <a:spcPct val="100000"/>
              </a:lnSpc>
              <a:spcBef>
                <a:spcPts val="0"/>
              </a:spcBef>
              <a:spcAft>
                <a:spcPts val="0"/>
              </a:spcAft>
              <a:buSzPts val="1800"/>
              <a:buChar char="○"/>
            </a:pPr>
            <a:r>
              <a:rPr lang="en" sz="1800"/>
              <a:t>You were just surfing the web for information on Python slicing and you bumped into a full solution to the current problem set.</a:t>
            </a:r>
            <a:br>
              <a:rPr lang="en" sz="1800"/>
            </a:br>
            <a:r>
              <a:rPr i="1" lang="en" sz="1800"/>
              <a:t>Perhaps I should just take a quick peek...</a:t>
            </a:r>
            <a:endParaRPr i="1"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40"/>
          <p:cNvSpPr txBox="1"/>
          <p:nvPr/>
        </p:nvSpPr>
        <p:spPr>
          <a:xfrm>
            <a:off x="1911825" y="1368200"/>
            <a:ext cx="4968900" cy="9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600">
                <a:solidFill>
                  <a:srgbClr val="FF0000"/>
                </a:solidFill>
              </a:rPr>
              <a:t>Don’t do it!!!!!!!!!!</a:t>
            </a:r>
            <a:endParaRPr sz="1800">
              <a:solidFill>
                <a:srgbClr val="FF0000"/>
              </a:solidFill>
            </a:endParaRPr>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23"/>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Who we are</a:t>
            </a:r>
            <a:endParaRPr sz="3600"/>
          </a:p>
          <a:p>
            <a:pPr indent="-342900" lvl="0" marL="457200" marR="0" rtl="0" algn="l">
              <a:lnSpc>
                <a:spcPct val="100000"/>
              </a:lnSpc>
              <a:spcBef>
                <a:spcPts val="0"/>
              </a:spcBef>
              <a:spcAft>
                <a:spcPts val="0"/>
              </a:spcAft>
              <a:buClr>
                <a:srgbClr val="000000"/>
              </a:buClr>
              <a:buSzPts val="1800"/>
              <a:buFont typeface="Arial"/>
              <a:buChar char="●"/>
            </a:pPr>
            <a:r>
              <a:rPr lang="en" sz="1800"/>
              <a:t>Instructor: Erik Learned-Miller</a:t>
            </a:r>
            <a:br>
              <a:rPr lang="en" sz="1800"/>
            </a:br>
            <a:r>
              <a:rPr lang="en" sz="1800"/>
              <a:t>	Office hour(s): Thursday 3-4</a:t>
            </a:r>
            <a:br>
              <a:rPr lang="en" sz="1800"/>
            </a:br>
            <a:r>
              <a:rPr lang="en" sz="1800"/>
              <a:t>	https://people.cs.umass.edu/~elm/</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TAs: </a:t>
            </a:r>
            <a:r>
              <a:rPr lang="en" sz="1800">
                <a:solidFill>
                  <a:schemeClr val="dk1"/>
                </a:solidFill>
              </a:rPr>
              <a:t>Pia Bideau</a:t>
            </a:r>
            <a:br>
              <a:rPr lang="en" sz="1800"/>
            </a:br>
            <a:r>
              <a:rPr lang="en" sz="1800"/>
              <a:t>	 Hang Su</a:t>
            </a:r>
            <a:br>
              <a:rPr lang="en" sz="1800"/>
            </a:br>
            <a:r>
              <a:rPr lang="en" sz="1800"/>
              <a:t>	 SouYoung Jin</a:t>
            </a:r>
            <a:endParaRPr sz="1800"/>
          </a:p>
          <a:p>
            <a:pPr indent="-342900" lvl="1" marL="914400" marR="0" rtl="0" algn="l">
              <a:lnSpc>
                <a:spcPct val="100000"/>
              </a:lnSpc>
              <a:spcBef>
                <a:spcPts val="0"/>
              </a:spcBef>
              <a:spcAft>
                <a:spcPts val="0"/>
              </a:spcAft>
              <a:buClr>
                <a:srgbClr val="000000"/>
              </a:buClr>
              <a:buSzPts val="1800"/>
              <a:buFont typeface="Arial"/>
              <a:buChar char="○"/>
            </a:pPr>
            <a:r>
              <a:rPr lang="en" sz="1800"/>
              <a:t>Office hours:  See web page.</a:t>
            </a:r>
            <a:endParaRPr sz="1800"/>
          </a:p>
          <a:p>
            <a:pPr indent="0" lvl="0" marL="0" marR="0" rtl="0" algn="l">
              <a:lnSpc>
                <a:spcPct val="100000"/>
              </a:lnSpc>
              <a:spcBef>
                <a:spcPts val="0"/>
              </a:spcBef>
              <a:spcAft>
                <a:spcPts val="0"/>
              </a:spcAft>
              <a:buNone/>
            </a:pPr>
            <a:r>
              <a:t/>
            </a:r>
            <a:endParaRPr sz="1800"/>
          </a:p>
          <a:p>
            <a:pPr indent="0" lvl="0" marL="1371600" marR="0" rtl="0" algn="l">
              <a:lnSpc>
                <a:spcPct val="100000"/>
              </a:lnSpc>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41"/>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Cheating last year </a:t>
            </a:r>
            <a:endParaRPr sz="3600"/>
          </a:p>
          <a:p>
            <a:pPr indent="-342900" lvl="0" marL="457200" marR="0" rtl="0" algn="l">
              <a:lnSpc>
                <a:spcPct val="100000"/>
              </a:lnSpc>
              <a:spcBef>
                <a:spcPts val="0"/>
              </a:spcBef>
              <a:spcAft>
                <a:spcPts val="0"/>
              </a:spcAft>
              <a:buClr>
                <a:srgbClr val="000000"/>
              </a:buClr>
              <a:buSzPts val="1800"/>
              <a:buFont typeface="Arial"/>
              <a:buChar char="●"/>
            </a:pPr>
            <a:r>
              <a:rPr lang="en" sz="1800"/>
              <a:t>18 people were caught cheating last fall.</a:t>
            </a:r>
            <a:endParaRPr sz="1800"/>
          </a:p>
          <a:p>
            <a:pPr indent="-342900" lvl="0" marL="457200" marR="0" rtl="0" algn="l">
              <a:lnSpc>
                <a:spcPct val="100000"/>
              </a:lnSpc>
              <a:spcBef>
                <a:spcPts val="0"/>
              </a:spcBef>
              <a:spcAft>
                <a:spcPts val="0"/>
              </a:spcAft>
              <a:buSzPts val="1800"/>
              <a:buChar char="●"/>
            </a:pPr>
            <a:r>
              <a:rPr lang="en" sz="1800"/>
              <a:t>They were given penalties including</a:t>
            </a:r>
            <a:endParaRPr sz="1800"/>
          </a:p>
          <a:p>
            <a:pPr indent="-342900" lvl="1" marL="914400" marR="0" rtl="0" algn="l">
              <a:lnSpc>
                <a:spcPct val="100000"/>
              </a:lnSpc>
              <a:spcBef>
                <a:spcPts val="0"/>
              </a:spcBef>
              <a:spcAft>
                <a:spcPts val="0"/>
              </a:spcAft>
              <a:buSzPts val="1800"/>
              <a:buChar char="○"/>
            </a:pPr>
            <a:r>
              <a:rPr lang="en" sz="1800"/>
              <a:t>0 for the given assignment</a:t>
            </a:r>
            <a:endParaRPr sz="1800"/>
          </a:p>
          <a:p>
            <a:pPr indent="-342900" lvl="1" marL="914400" marR="0" rtl="0" algn="l">
              <a:lnSpc>
                <a:spcPct val="100000"/>
              </a:lnSpc>
              <a:spcBef>
                <a:spcPts val="0"/>
              </a:spcBef>
              <a:spcAft>
                <a:spcPts val="0"/>
              </a:spcAft>
              <a:buSzPts val="1800"/>
              <a:buChar char="○"/>
            </a:pPr>
            <a:r>
              <a:rPr lang="en" sz="1800"/>
              <a:t>An additional grade reduction for the class.</a:t>
            </a:r>
            <a:endParaRPr sz="1800"/>
          </a:p>
          <a:p>
            <a:pPr indent="-342900" lvl="1" marL="914400" marR="0" rtl="0" algn="l">
              <a:lnSpc>
                <a:spcPct val="100000"/>
              </a:lnSpc>
              <a:spcBef>
                <a:spcPts val="0"/>
              </a:spcBef>
              <a:spcAft>
                <a:spcPts val="0"/>
              </a:spcAft>
              <a:buSzPts val="1800"/>
              <a:buChar char="○"/>
            </a:pPr>
            <a:r>
              <a:rPr lang="en" sz="1800"/>
              <a:t>A filing with the Academic Dishonesty board.</a:t>
            </a:r>
            <a:endParaRPr sz="1800"/>
          </a:p>
          <a:p>
            <a:pPr indent="-342900" lvl="0" marL="457200" marR="0" rtl="0" algn="l">
              <a:lnSpc>
                <a:spcPct val="100000"/>
              </a:lnSpc>
              <a:spcBef>
                <a:spcPts val="0"/>
              </a:spcBef>
              <a:spcAft>
                <a:spcPts val="0"/>
              </a:spcAft>
              <a:buSzPts val="1800"/>
              <a:buChar char="●"/>
            </a:pPr>
            <a:r>
              <a:rPr lang="en" sz="1800"/>
              <a:t>Many people failed the class as a result.</a:t>
            </a:r>
            <a:endParaRPr sz="1800"/>
          </a:p>
          <a:p>
            <a:pPr indent="0" lvl="0" marL="457200" marR="0" rtl="0" algn="l">
              <a:lnSpc>
                <a:spcPct val="100000"/>
              </a:lnSpc>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42"/>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UMass Culture</a:t>
            </a:r>
            <a:endParaRPr sz="3600"/>
          </a:p>
          <a:p>
            <a:pPr indent="-342900" lvl="0" marL="457200" marR="0" rtl="0" algn="l">
              <a:lnSpc>
                <a:spcPct val="100000"/>
              </a:lnSpc>
              <a:spcBef>
                <a:spcPts val="0"/>
              </a:spcBef>
              <a:spcAft>
                <a:spcPts val="0"/>
              </a:spcAft>
              <a:buSzPts val="1800"/>
              <a:buChar char="●"/>
            </a:pPr>
            <a:r>
              <a:rPr lang="en" sz="1800"/>
              <a:t>If you cheat, you put me and a lot of other people in an awful position:</a:t>
            </a:r>
            <a:endParaRPr sz="1800"/>
          </a:p>
          <a:p>
            <a:pPr indent="-342900" lvl="1" marL="914400" marR="0" rtl="0" algn="l">
              <a:lnSpc>
                <a:spcPct val="100000"/>
              </a:lnSpc>
              <a:spcBef>
                <a:spcPts val="0"/>
              </a:spcBef>
              <a:spcAft>
                <a:spcPts val="0"/>
              </a:spcAft>
              <a:buSzPts val="1800"/>
              <a:buChar char="○"/>
            </a:pPr>
            <a:r>
              <a:rPr lang="en" sz="1800"/>
              <a:t>If I let you off the hook, I am being completely unfair to people who actually did the work, and I’m promoting the idea that it’s ok.</a:t>
            </a:r>
            <a:endParaRPr sz="1800"/>
          </a:p>
          <a:p>
            <a:pPr indent="-342900" lvl="1" marL="914400" marR="0" rtl="0" algn="l">
              <a:lnSpc>
                <a:spcPct val="100000"/>
              </a:lnSpc>
              <a:spcBef>
                <a:spcPts val="0"/>
              </a:spcBef>
              <a:spcAft>
                <a:spcPts val="0"/>
              </a:spcAft>
              <a:buSzPts val="1800"/>
              <a:buChar char="○"/>
            </a:pPr>
            <a:r>
              <a:rPr lang="en" sz="1800"/>
              <a:t>If I punish you, I feel like a jerk, and you think I’m a jerk.</a:t>
            </a:r>
            <a:endParaRPr sz="1800"/>
          </a:p>
          <a:p>
            <a:pPr indent="-342900" lvl="0" marL="457200" marR="0" rtl="0" algn="l">
              <a:lnSpc>
                <a:spcPct val="100000"/>
              </a:lnSpc>
              <a:spcBef>
                <a:spcPts val="0"/>
              </a:spcBef>
              <a:spcAft>
                <a:spcPts val="0"/>
              </a:spcAft>
              <a:buSzPts val="1800"/>
              <a:buChar char="●"/>
            </a:pPr>
            <a:r>
              <a:rPr lang="en" sz="1800"/>
              <a:t>The bottom line is, there is no good way to come out feeling good about a cheating incident. It creates massive stress between faculty and students. Please don’t do it!</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43"/>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Advice</a:t>
            </a:r>
            <a:endParaRPr sz="3600"/>
          </a:p>
          <a:p>
            <a:pPr indent="-342900" lvl="0" marL="457200" marR="0" rtl="0" algn="l">
              <a:lnSpc>
                <a:spcPct val="100000"/>
              </a:lnSpc>
              <a:spcBef>
                <a:spcPts val="0"/>
              </a:spcBef>
              <a:spcAft>
                <a:spcPts val="0"/>
              </a:spcAft>
              <a:buSzPts val="1800"/>
              <a:buChar char="●"/>
            </a:pPr>
            <a:r>
              <a:rPr lang="en" sz="1800"/>
              <a:t>Everyone knows you’re not supposed to cheat.</a:t>
            </a:r>
            <a:endParaRPr sz="1800"/>
          </a:p>
          <a:p>
            <a:pPr indent="-342900" lvl="0" marL="457200" marR="0" rtl="0" algn="l">
              <a:lnSpc>
                <a:spcPct val="100000"/>
              </a:lnSpc>
              <a:spcBef>
                <a:spcPts val="0"/>
              </a:spcBef>
              <a:spcAft>
                <a:spcPts val="0"/>
              </a:spcAft>
              <a:buSzPts val="1800"/>
              <a:buChar char="●"/>
            </a:pPr>
            <a:r>
              <a:rPr lang="en" sz="1800"/>
              <a:t>What people don’t know is what you’re supposed to do when you’re desperate. Here’s some advice:</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AutoNum type="arabicParenR"/>
            </a:pPr>
            <a:r>
              <a:rPr lang="en" sz="1800"/>
              <a:t>If you’re overloaded in the middle of the semester, consider dropping a class. Hopefully you can drop it without a “W”, but even a “W” is a lot better than an “F” and a record of cheating. A “W” will not influence your grade point average.</a:t>
            </a:r>
            <a:endParaRPr sz="1800"/>
          </a:p>
          <a:p>
            <a:pPr indent="-342900" lvl="0" marL="457200" marR="0" rtl="0" algn="l">
              <a:lnSpc>
                <a:spcPct val="100000"/>
              </a:lnSpc>
              <a:spcBef>
                <a:spcPts val="0"/>
              </a:spcBef>
              <a:spcAft>
                <a:spcPts val="0"/>
              </a:spcAft>
              <a:buSzPts val="1800"/>
              <a:buAutoNum type="arabicParenR"/>
            </a:pPr>
            <a:r>
              <a:rPr lang="en" sz="1800"/>
              <a:t>Take a “0” on part of the problem set. Many people who did not do part of one problem set got an A-. Some people missed a whole problem set and still got a B for the course.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44"/>
          <p:cNvSpPr txBox="1"/>
          <p:nvPr/>
        </p:nvSpPr>
        <p:spPr>
          <a:xfrm>
            <a:off x="711300" y="0"/>
            <a:ext cx="7721400" cy="41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5 Rules: What is cheating?</a:t>
            </a:r>
            <a:endParaRPr sz="3600"/>
          </a:p>
          <a:p>
            <a:pPr indent="-317500" lvl="0" marL="457200" marR="0" rtl="0" algn="l">
              <a:lnSpc>
                <a:spcPct val="100000"/>
              </a:lnSpc>
              <a:spcBef>
                <a:spcPts val="0"/>
              </a:spcBef>
              <a:spcAft>
                <a:spcPts val="0"/>
              </a:spcAft>
              <a:buSzPts val="1400"/>
              <a:buAutoNum type="arabicPeriod"/>
            </a:pPr>
            <a:r>
              <a:rPr lang="en"/>
              <a:t>Let’s start with an easy one. Don’t copy any piece of the solution of any problem.</a:t>
            </a:r>
            <a:endParaRPr/>
          </a:p>
          <a:p>
            <a:pPr indent="-317500" lvl="0" marL="457200" marR="0" rtl="0" algn="l">
              <a:lnSpc>
                <a:spcPct val="100000"/>
              </a:lnSpc>
              <a:spcBef>
                <a:spcPts val="0"/>
              </a:spcBef>
              <a:spcAft>
                <a:spcPts val="0"/>
              </a:spcAft>
              <a:buClr>
                <a:srgbClr val="FF0000"/>
              </a:buClr>
              <a:buSzPts val="1400"/>
              <a:buAutoNum type="arabicPeriod"/>
            </a:pPr>
            <a:r>
              <a:rPr lang="en">
                <a:solidFill>
                  <a:srgbClr val="FF0000"/>
                </a:solidFill>
              </a:rPr>
              <a:t>Never </a:t>
            </a:r>
            <a:r>
              <a:rPr b="1" lang="en">
                <a:solidFill>
                  <a:srgbClr val="FF0000"/>
                </a:solidFill>
              </a:rPr>
              <a:t>look at</a:t>
            </a:r>
            <a:r>
              <a:rPr lang="en">
                <a:solidFill>
                  <a:srgbClr val="FF0000"/>
                </a:solidFill>
              </a:rPr>
              <a:t> solutions to any of the homework problems. Most people who were caught cheating last semester claimed that they only “looked at” on-line solutions. This is NOT ALLOWED.</a:t>
            </a:r>
            <a:endParaRPr>
              <a:solidFill>
                <a:srgbClr val="FF0000"/>
              </a:solidFill>
            </a:endParaRPr>
          </a:p>
          <a:p>
            <a:pPr indent="-317500" lvl="0" marL="457200" marR="0" rtl="0" algn="l">
              <a:lnSpc>
                <a:spcPct val="100000"/>
              </a:lnSpc>
              <a:spcBef>
                <a:spcPts val="0"/>
              </a:spcBef>
              <a:spcAft>
                <a:spcPts val="0"/>
              </a:spcAft>
              <a:buSzPts val="1400"/>
              <a:buAutoNum type="arabicPeriod"/>
            </a:pPr>
            <a:r>
              <a:rPr lang="en"/>
              <a:t>Do not look at discussions of the homework problems. These are likely to include methods for solving parts of the problem, which is cheating.</a:t>
            </a:r>
            <a:endParaRPr/>
          </a:p>
          <a:p>
            <a:pPr indent="-317500" lvl="0" marL="457200" marR="0" rtl="0" algn="l">
              <a:lnSpc>
                <a:spcPct val="100000"/>
              </a:lnSpc>
              <a:spcBef>
                <a:spcPts val="0"/>
              </a:spcBef>
              <a:spcAft>
                <a:spcPts val="0"/>
              </a:spcAft>
              <a:buSzPts val="1400"/>
              <a:buAutoNum type="arabicPeriod"/>
            </a:pPr>
            <a:r>
              <a:rPr lang="en"/>
              <a:t>Don’t look up pieces of the problem on Google. For example:</a:t>
            </a:r>
            <a:endParaRPr/>
          </a:p>
          <a:p>
            <a:pPr indent="-317500" lvl="1" marL="914400" marR="0" rtl="0" algn="l">
              <a:lnSpc>
                <a:spcPct val="100000"/>
              </a:lnSpc>
              <a:spcBef>
                <a:spcPts val="0"/>
              </a:spcBef>
              <a:spcAft>
                <a:spcPts val="0"/>
              </a:spcAft>
              <a:buSzPts val="1400"/>
              <a:buAutoNum type="alphaLcPeriod"/>
            </a:pPr>
            <a:r>
              <a:rPr lang="en"/>
              <a:t>“Computing the derivative of softmax”</a:t>
            </a:r>
            <a:endParaRPr/>
          </a:p>
          <a:p>
            <a:pPr indent="-317500" lvl="1" marL="914400" marR="0" rtl="0" algn="l">
              <a:lnSpc>
                <a:spcPct val="100000"/>
              </a:lnSpc>
              <a:spcBef>
                <a:spcPts val="0"/>
              </a:spcBef>
              <a:spcAft>
                <a:spcPts val="0"/>
              </a:spcAft>
              <a:buSzPts val="1400"/>
              <a:buAutoNum type="alphaLcPeriod"/>
            </a:pPr>
            <a:r>
              <a:rPr lang="en"/>
              <a:t>“Gradient updates for the multi-class SVM loss”.</a:t>
            </a:r>
            <a:br>
              <a:rPr lang="en"/>
            </a:br>
            <a:r>
              <a:rPr lang="en"/>
              <a:t>Once you’ve done the search, you cheated. You are likely to see something you cannot forget. You can’t “unsee” the answer once you’ve seen it.</a:t>
            </a:r>
            <a:endParaRPr/>
          </a:p>
          <a:p>
            <a:pPr indent="-317500" lvl="0" marL="457200" marR="0" rtl="0" algn="l">
              <a:lnSpc>
                <a:spcPct val="100000"/>
              </a:lnSpc>
              <a:spcBef>
                <a:spcPts val="0"/>
              </a:spcBef>
              <a:spcAft>
                <a:spcPts val="0"/>
              </a:spcAft>
              <a:buSzPts val="1400"/>
              <a:buAutoNum type="arabicPeriod"/>
            </a:pPr>
            <a:r>
              <a:rPr lang="en"/>
              <a:t>Common sense. If you look at something on the web and it made the problem easier, then you’re probably cheating. To be safe, stick to class materials, TAs, and Professor.</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45"/>
          <p:cNvSpPr txBox="1"/>
          <p:nvPr/>
        </p:nvSpPr>
        <p:spPr>
          <a:xfrm>
            <a:off x="711300" y="0"/>
            <a:ext cx="7721400" cy="41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Questions about what is allowed</a:t>
            </a:r>
            <a:endParaRPr sz="3600"/>
          </a:p>
          <a:p>
            <a:pPr indent="-317500" lvl="0" marL="457200" marR="0" rtl="0" algn="l">
              <a:lnSpc>
                <a:spcPct val="100000"/>
              </a:lnSpc>
              <a:spcBef>
                <a:spcPts val="0"/>
              </a:spcBef>
              <a:spcAft>
                <a:spcPts val="0"/>
              </a:spcAft>
              <a:buSzPts val="1400"/>
              <a:buAutoNum type="arabicPeriod"/>
            </a:pPr>
            <a:r>
              <a:rPr lang="en"/>
              <a:t>Question: Can I work with other students on the homeworks?</a:t>
            </a:r>
            <a:br>
              <a:rPr lang="en"/>
            </a:br>
            <a:r>
              <a:rPr lang="en"/>
              <a:t>Answer: No.  Do the homeworks yourself.</a:t>
            </a:r>
            <a:endParaRPr/>
          </a:p>
          <a:p>
            <a:pPr indent="-317500" lvl="0" marL="457200" marR="0" rtl="0" algn="l">
              <a:lnSpc>
                <a:spcPct val="100000"/>
              </a:lnSpc>
              <a:spcBef>
                <a:spcPts val="0"/>
              </a:spcBef>
              <a:spcAft>
                <a:spcPts val="0"/>
              </a:spcAft>
              <a:buSzPts val="1400"/>
              <a:buAutoNum type="arabicPeriod"/>
            </a:pPr>
            <a:r>
              <a:rPr lang="en"/>
              <a:t>Question: Where can I get help?</a:t>
            </a:r>
            <a:endParaRPr/>
          </a:p>
          <a:p>
            <a:pPr indent="-317500" lvl="1" marL="914400" marR="0" rtl="0" algn="l">
              <a:lnSpc>
                <a:spcPct val="100000"/>
              </a:lnSpc>
              <a:spcBef>
                <a:spcPts val="0"/>
              </a:spcBef>
              <a:spcAft>
                <a:spcPts val="0"/>
              </a:spcAft>
              <a:buSzPts val="1400"/>
              <a:buAutoNum type="alphaLcPeriod"/>
            </a:pPr>
            <a:r>
              <a:rPr lang="en"/>
              <a:t>Look at the course notes</a:t>
            </a:r>
            <a:endParaRPr/>
          </a:p>
          <a:p>
            <a:pPr indent="-317500" lvl="1" marL="914400" marR="0" rtl="0" algn="l">
              <a:lnSpc>
                <a:spcPct val="100000"/>
              </a:lnSpc>
              <a:spcBef>
                <a:spcPts val="0"/>
              </a:spcBef>
              <a:spcAft>
                <a:spcPts val="0"/>
              </a:spcAft>
              <a:buSzPts val="1400"/>
              <a:buAutoNum type="alphaLcPeriod"/>
            </a:pPr>
            <a:r>
              <a:rPr lang="en"/>
              <a:t>Go to optional Friday sections</a:t>
            </a:r>
            <a:endParaRPr/>
          </a:p>
          <a:p>
            <a:pPr indent="-317500" lvl="1" marL="914400" marR="0" rtl="0" algn="l">
              <a:lnSpc>
                <a:spcPct val="100000"/>
              </a:lnSpc>
              <a:spcBef>
                <a:spcPts val="0"/>
              </a:spcBef>
              <a:spcAft>
                <a:spcPts val="0"/>
              </a:spcAft>
              <a:buSzPts val="1400"/>
              <a:buAutoNum type="alphaLcPeriod"/>
            </a:pPr>
            <a:r>
              <a:rPr lang="en"/>
              <a:t>Talk to the TAs</a:t>
            </a:r>
            <a:endParaRPr/>
          </a:p>
          <a:p>
            <a:pPr indent="-317500" lvl="1" marL="914400" marR="0" rtl="0" algn="l">
              <a:lnSpc>
                <a:spcPct val="100000"/>
              </a:lnSpc>
              <a:spcBef>
                <a:spcPts val="0"/>
              </a:spcBef>
              <a:spcAft>
                <a:spcPts val="0"/>
              </a:spcAft>
              <a:buSzPts val="1400"/>
              <a:buAutoNum type="alphaLcPeriod"/>
            </a:pPr>
            <a:r>
              <a:rPr lang="en"/>
              <a:t>Talk to the professor</a:t>
            </a:r>
            <a:endParaRPr/>
          </a:p>
          <a:p>
            <a:pPr indent="-317500" lvl="0" marL="457200" marR="0" rtl="0" algn="l">
              <a:lnSpc>
                <a:spcPct val="100000"/>
              </a:lnSpc>
              <a:spcBef>
                <a:spcPts val="0"/>
              </a:spcBef>
              <a:spcAft>
                <a:spcPts val="0"/>
              </a:spcAft>
              <a:buSzPts val="1400"/>
              <a:buAutoNum type="arabicPeriod"/>
            </a:pPr>
            <a:r>
              <a:rPr lang="en"/>
              <a:t>Can I look at on-line materials that are not part of the course?</a:t>
            </a:r>
            <a:endParaRPr/>
          </a:p>
          <a:p>
            <a:pPr indent="-317500" lvl="1" marL="914400" marR="0" rtl="0" algn="l">
              <a:lnSpc>
                <a:spcPct val="100000"/>
              </a:lnSpc>
              <a:spcBef>
                <a:spcPts val="0"/>
              </a:spcBef>
              <a:spcAft>
                <a:spcPts val="0"/>
              </a:spcAft>
              <a:buSzPts val="1400"/>
              <a:buAutoNum type="alphaLcPeriod"/>
            </a:pPr>
            <a:r>
              <a:rPr lang="en"/>
              <a:t>Basically no.  If you look at something and it’s part of the solution, then you have cheated. So it’s dangerous to go surfing around.  Stick to the materials on the course web site. If there is soemthing you want to look up, ask the TAs a question and we’ll try to put materials on the course web site if it’s appropirate.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46"/>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Plagiarism</a:t>
            </a:r>
            <a:endParaRPr sz="3600"/>
          </a:p>
          <a:p>
            <a:pPr indent="-342900" lvl="0" marL="457200" marR="0" rtl="0" algn="l">
              <a:lnSpc>
                <a:spcPct val="100000"/>
              </a:lnSpc>
              <a:spcBef>
                <a:spcPts val="0"/>
              </a:spcBef>
              <a:spcAft>
                <a:spcPts val="0"/>
              </a:spcAft>
              <a:buSzPts val="1800"/>
              <a:buChar char="●"/>
            </a:pPr>
            <a:r>
              <a:rPr lang="en" sz="1800"/>
              <a:t>When you write your final report, there are two ways you can use material from other papers:</a:t>
            </a:r>
            <a:endParaRPr sz="1800"/>
          </a:p>
          <a:p>
            <a:pPr indent="-342900" lvl="1" marL="914400" marR="0" rtl="0" algn="l">
              <a:lnSpc>
                <a:spcPct val="100000"/>
              </a:lnSpc>
              <a:spcBef>
                <a:spcPts val="0"/>
              </a:spcBef>
              <a:spcAft>
                <a:spcPts val="0"/>
              </a:spcAft>
              <a:buSzPts val="1800"/>
              <a:buChar char="○"/>
            </a:pPr>
            <a:r>
              <a:rPr lang="en" sz="1800"/>
              <a:t>Use the general ideas from another paper with your own writing. You *cannot* copy text from another paper unless you use quotation marks. Example:</a:t>
            </a:r>
            <a:endParaRPr sz="1800"/>
          </a:p>
          <a:p>
            <a:pPr indent="-342900" lvl="2" marL="1371600" marR="0" rtl="0" algn="l">
              <a:lnSpc>
                <a:spcPct val="100000"/>
              </a:lnSpc>
              <a:spcBef>
                <a:spcPts val="0"/>
              </a:spcBef>
              <a:spcAft>
                <a:spcPts val="0"/>
              </a:spcAft>
              <a:buSzPts val="1800"/>
              <a:buChar char="■"/>
            </a:pPr>
            <a:r>
              <a:rPr lang="en" sz="1800"/>
              <a:t>In his famous 1915 paper, Einstein introduced the theory of general relativity [Einstein, 1915].</a:t>
            </a:r>
            <a:endParaRPr sz="1800"/>
          </a:p>
          <a:p>
            <a:pPr indent="-342900" lvl="1" marL="914400" marR="0" rtl="0" algn="l">
              <a:lnSpc>
                <a:spcPct val="100000"/>
              </a:lnSpc>
              <a:spcBef>
                <a:spcPts val="0"/>
              </a:spcBef>
              <a:spcAft>
                <a:spcPts val="0"/>
              </a:spcAft>
              <a:buSzPts val="1800"/>
              <a:buChar char="○"/>
            </a:pPr>
            <a:r>
              <a:rPr lang="en" sz="1800"/>
              <a:t>Quote a specific passage, usually because of the exact way it is worded:</a:t>
            </a:r>
            <a:endParaRPr sz="1800"/>
          </a:p>
          <a:p>
            <a:pPr indent="-342900" lvl="2" marL="1371600" marR="0" rtl="0" algn="l">
              <a:lnSpc>
                <a:spcPct val="100000"/>
              </a:lnSpc>
              <a:spcBef>
                <a:spcPts val="0"/>
              </a:spcBef>
              <a:spcAft>
                <a:spcPts val="0"/>
              </a:spcAft>
              <a:buSzPts val="1800"/>
              <a:buChar char="■"/>
            </a:pPr>
            <a:r>
              <a:rPr lang="en" sz="1800"/>
              <a:t>Einstein said, “God does not place dice with the universe.” [Einstein, 1958]</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47"/>
          <p:cNvSpPr txBox="1"/>
          <p:nvPr/>
        </p:nvSpPr>
        <p:spPr>
          <a:xfrm>
            <a:off x="711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Plagiarism</a:t>
            </a:r>
            <a:endParaRPr sz="3600"/>
          </a:p>
          <a:p>
            <a:pPr indent="-342900" lvl="0" marL="457200" marR="0" rtl="0" algn="l">
              <a:lnSpc>
                <a:spcPct val="100000"/>
              </a:lnSpc>
              <a:spcBef>
                <a:spcPts val="0"/>
              </a:spcBef>
              <a:spcAft>
                <a:spcPts val="0"/>
              </a:spcAft>
              <a:buClr>
                <a:srgbClr val="000000"/>
              </a:buClr>
              <a:buSzPts val="1800"/>
              <a:buFont typeface="Arial"/>
              <a:buChar char="●"/>
            </a:pPr>
            <a:r>
              <a:rPr lang="en" sz="1800"/>
              <a:t>You cannot copy sentences into your writing and justify by citing the paper. This is plagiarism, whether you cite it or not. </a:t>
            </a:r>
            <a:br>
              <a:rPr lang="en" sz="1800"/>
            </a:br>
            <a:br>
              <a:rPr lang="en" sz="1800"/>
            </a:br>
            <a:r>
              <a:rPr lang="en" sz="1800"/>
              <a:t>If I Google a sentence in your paper that is not quoted, and I find it, that means you were plagiarising!</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 sz="1800"/>
              <a:t>Final comment: If you don’t know whether something constitutes plagiarism or cheating, ASK!  If you don’t ask, it will be too late.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 sz="1800"/>
              <a:t>OK…. now on to the fun stuff!</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48"/>
          <p:cNvSpPr txBox="1"/>
          <p:nvPr>
            <p:ph type="title"/>
          </p:nvPr>
        </p:nvSpPr>
        <p:spPr>
          <a:xfrm>
            <a:off x="457200" y="535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Image Classification</a:t>
            </a:r>
            <a:r>
              <a:rPr lang="en" sz="2400">
                <a:latin typeface="Helvetica Neue"/>
                <a:ea typeface="Helvetica Neue"/>
                <a:cs typeface="Helvetica Neue"/>
                <a:sym typeface="Helvetica Neue"/>
              </a:rPr>
              <a:t>: a core task in Computer Vision</a:t>
            </a:r>
            <a:endParaRPr sz="2400">
              <a:latin typeface="Helvetica Neue"/>
              <a:ea typeface="Helvetica Neue"/>
              <a:cs typeface="Helvetica Neue"/>
              <a:sym typeface="Helvetica Neue"/>
            </a:endParaRPr>
          </a:p>
        </p:txBody>
      </p:sp>
      <p:cxnSp>
        <p:nvCxnSpPr>
          <p:cNvPr id="260" name="Google Shape;260;p48"/>
          <p:cNvCxnSpPr/>
          <p:nvPr/>
        </p:nvCxnSpPr>
        <p:spPr>
          <a:xfrm>
            <a:off x="4099725" y="2502050"/>
            <a:ext cx="1356600" cy="0"/>
          </a:xfrm>
          <a:prstGeom prst="straightConnector1">
            <a:avLst/>
          </a:prstGeom>
          <a:noFill/>
          <a:ln cap="flat" cmpd="sng" w="19050">
            <a:solidFill>
              <a:srgbClr val="000000"/>
            </a:solidFill>
            <a:prstDash val="solid"/>
            <a:round/>
            <a:headEnd len="med" w="med" type="none"/>
            <a:tailEnd len="med" w="med" type="triangle"/>
          </a:ln>
        </p:spPr>
      </p:cxnSp>
      <p:sp>
        <p:nvSpPr>
          <p:cNvPr id="261" name="Google Shape;261;p48"/>
          <p:cNvSpPr txBox="1"/>
          <p:nvPr/>
        </p:nvSpPr>
        <p:spPr>
          <a:xfrm>
            <a:off x="5928350" y="2235797"/>
            <a:ext cx="22206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pic>
        <p:nvPicPr>
          <p:cNvPr id="262" name="Google Shape;262;p48"/>
          <p:cNvPicPr preferRelativeResize="0"/>
          <p:nvPr/>
        </p:nvPicPr>
        <p:blipFill>
          <a:blip r:embed="rId3">
            <a:alphaModFix/>
          </a:blip>
          <a:stretch>
            <a:fillRect/>
          </a:stretch>
        </p:blipFill>
        <p:spPr>
          <a:xfrm>
            <a:off x="1274325" y="910975"/>
            <a:ext cx="2148625" cy="3465550"/>
          </a:xfrm>
          <a:prstGeom prst="rect">
            <a:avLst/>
          </a:prstGeom>
          <a:noFill/>
          <a:ln cap="flat" cmpd="sng" w="19050">
            <a:solidFill>
              <a:srgbClr val="000000"/>
            </a:solidFill>
            <a:prstDash val="solid"/>
            <a:round/>
            <a:headEnd len="sm" w="sm" type="none"/>
            <a:tailEnd len="sm" w="sm" type="none"/>
          </a:ln>
        </p:spPr>
      </p:pic>
      <p:sp>
        <p:nvSpPr>
          <p:cNvPr id="263" name="Google Shape;263;p48"/>
          <p:cNvSpPr txBox="1"/>
          <p:nvPr/>
        </p:nvSpPr>
        <p:spPr>
          <a:xfrm>
            <a:off x="4184950" y="1076475"/>
            <a:ext cx="46686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(assume given set of discrete labels)</a:t>
            </a:r>
            <a:endParaRPr sz="1800"/>
          </a:p>
          <a:p>
            <a:pPr indent="0" lvl="0" marL="0" rtl="0" algn="l">
              <a:spcBef>
                <a:spcPts val="0"/>
              </a:spcBef>
              <a:spcAft>
                <a:spcPts val="0"/>
              </a:spcAft>
              <a:buNone/>
            </a:pPr>
            <a:r>
              <a:rPr lang="en" sz="1800"/>
              <a:t>{dog, cat, truck, plane,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9"/>
          <p:cNvSpPr txBox="1"/>
          <p:nvPr>
            <p:ph type="title"/>
          </p:nvPr>
        </p:nvSpPr>
        <p:spPr>
          <a:xfrm>
            <a:off x="107175" y="2193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The problem:</a:t>
            </a:r>
            <a:endParaRPr b="1" sz="2400">
              <a:latin typeface="Helvetica Neue"/>
              <a:ea typeface="Helvetica Neue"/>
              <a:cs typeface="Helvetica Neue"/>
              <a:sym typeface="Helvetica Neue"/>
            </a:endParaRPr>
          </a:p>
          <a:p>
            <a:pPr indent="0" lvl="0" marL="0" rtl="0" algn="l">
              <a:spcBef>
                <a:spcPts val="0"/>
              </a:spcBef>
              <a:spcAft>
                <a:spcPts val="0"/>
              </a:spcAft>
              <a:buNone/>
            </a:pPr>
            <a:r>
              <a:rPr i="1" lang="en" sz="2400">
                <a:latin typeface="Helvetica Neue"/>
                <a:ea typeface="Helvetica Neue"/>
                <a:cs typeface="Helvetica Neue"/>
                <a:sym typeface="Helvetica Neue"/>
              </a:rPr>
              <a:t>semantic gap</a:t>
            </a:r>
            <a:endParaRPr i="1" sz="2400">
              <a:latin typeface="Helvetica Neue"/>
              <a:ea typeface="Helvetica Neue"/>
              <a:cs typeface="Helvetica Neue"/>
              <a:sym typeface="Helvetica Neue"/>
            </a:endParaRPr>
          </a:p>
        </p:txBody>
      </p:sp>
      <p:pic>
        <p:nvPicPr>
          <p:cNvPr id="270" name="Google Shape;270;p49"/>
          <p:cNvPicPr preferRelativeResize="0"/>
          <p:nvPr/>
        </p:nvPicPr>
        <p:blipFill>
          <a:blip r:embed="rId3">
            <a:alphaModFix/>
          </a:blip>
          <a:stretch>
            <a:fillRect/>
          </a:stretch>
        </p:blipFill>
        <p:spPr>
          <a:xfrm>
            <a:off x="3722500" y="453825"/>
            <a:ext cx="5143500" cy="3590925"/>
          </a:xfrm>
          <a:prstGeom prst="rect">
            <a:avLst/>
          </a:prstGeom>
          <a:noFill/>
          <a:ln>
            <a:noFill/>
          </a:ln>
        </p:spPr>
      </p:pic>
      <p:sp>
        <p:nvSpPr>
          <p:cNvPr id="271" name="Google Shape;271;p49"/>
          <p:cNvSpPr txBox="1"/>
          <p:nvPr/>
        </p:nvSpPr>
        <p:spPr>
          <a:xfrm>
            <a:off x="78700" y="1688950"/>
            <a:ext cx="3251400" cy="22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Images are represented as 3D arrays of numbers, with integers between [0, 255].</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E.g. </a:t>
            </a:r>
            <a:endParaRPr sz="1800"/>
          </a:p>
          <a:p>
            <a:pPr indent="0" lvl="0" marL="0" rtl="0" algn="l">
              <a:spcBef>
                <a:spcPts val="0"/>
              </a:spcBef>
              <a:spcAft>
                <a:spcPts val="0"/>
              </a:spcAft>
              <a:buNone/>
            </a:pPr>
            <a:r>
              <a:rPr lang="en" sz="1800"/>
              <a:t>300 x 100 x 3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(3 for 3 color channels RGB)</a:t>
            </a:r>
            <a:endParaRPr sz="1800"/>
          </a:p>
        </p:txBody>
      </p:sp>
      <p:sp>
        <p:nvSpPr>
          <p:cNvPr id="272" name="Google Shape;272;p49"/>
          <p:cNvSpPr/>
          <p:nvPr/>
        </p:nvSpPr>
        <p:spPr>
          <a:xfrm>
            <a:off x="6216950" y="2890750"/>
            <a:ext cx="2842500" cy="11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50"/>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Viewpoint Variation</a:t>
            </a:r>
            <a:endParaRPr sz="3000"/>
          </a:p>
        </p:txBody>
      </p:sp>
      <p:pic>
        <p:nvPicPr>
          <p:cNvPr id="279" name="Google Shape;279;p50"/>
          <p:cNvPicPr preferRelativeResize="0"/>
          <p:nvPr/>
        </p:nvPicPr>
        <p:blipFill>
          <a:blip r:embed="rId3">
            <a:alphaModFix/>
          </a:blip>
          <a:stretch>
            <a:fillRect/>
          </a:stretch>
        </p:blipFill>
        <p:spPr>
          <a:xfrm>
            <a:off x="3041925" y="970875"/>
            <a:ext cx="4714226" cy="3291225"/>
          </a:xfrm>
          <a:prstGeom prst="rect">
            <a:avLst/>
          </a:prstGeom>
          <a:noFill/>
          <a:ln>
            <a:noFill/>
          </a:ln>
        </p:spPr>
      </p:pic>
      <p:sp>
        <p:nvSpPr>
          <p:cNvPr id="280" name="Google Shape;280;p50"/>
          <p:cNvSpPr/>
          <p:nvPr/>
        </p:nvSpPr>
        <p:spPr>
          <a:xfrm>
            <a:off x="5244625" y="2764975"/>
            <a:ext cx="2800200" cy="16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50"/>
          <p:cNvPicPr preferRelativeResize="0"/>
          <p:nvPr/>
        </p:nvPicPr>
        <p:blipFill>
          <a:blip r:embed="rId4">
            <a:alphaModFix/>
          </a:blip>
          <a:stretch>
            <a:fillRect/>
          </a:stretch>
        </p:blipFill>
        <p:spPr>
          <a:xfrm>
            <a:off x="1313250" y="1040013"/>
            <a:ext cx="1504950" cy="1362075"/>
          </a:xfrm>
          <a:prstGeom prst="rect">
            <a:avLst/>
          </a:prstGeom>
          <a:noFill/>
          <a:ln>
            <a:noFill/>
          </a:ln>
        </p:spPr>
      </p:pic>
      <p:sp>
        <p:nvSpPr>
          <p:cNvPr id="282" name="Google Shape;282;p50"/>
          <p:cNvSpPr/>
          <p:nvPr/>
        </p:nvSpPr>
        <p:spPr>
          <a:xfrm>
            <a:off x="1773225" y="2238125"/>
            <a:ext cx="5174625" cy="1829950"/>
          </a:xfrm>
          <a:custGeom>
            <a:rect b="b" l="l" r="r" t="t"/>
            <a:pathLst>
              <a:path extrusionOk="0" h="73198" w="206985">
                <a:moveTo>
                  <a:pt x="0" y="0"/>
                </a:moveTo>
                <a:cubicBezTo>
                  <a:pt x="15012" y="11980"/>
                  <a:pt x="55572" y="64184"/>
                  <a:pt x="90069" y="71882"/>
                </a:cubicBezTo>
                <a:cubicBezTo>
                  <a:pt x="124567" y="79580"/>
                  <a:pt x="187499" y="50471"/>
                  <a:pt x="206985" y="46189"/>
                </a:cubicBezTo>
              </a:path>
            </a:pathLst>
          </a:custGeom>
          <a:noFill/>
          <a:ln cap="flat" cmpd="sng" w="38100">
            <a:solidFill>
              <a:srgbClr val="000000"/>
            </a:solidFill>
            <a:prstDash val="solid"/>
            <a:round/>
            <a:headEnd len="med" w="med" type="none"/>
            <a:tailEnd len="med" w="med" type="triangl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24"/>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Course web page</a:t>
            </a:r>
            <a:endParaRPr sz="3600"/>
          </a:p>
          <a:p>
            <a:pPr indent="0" lvl="0" marL="0" marR="0" rtl="0" algn="l">
              <a:lnSpc>
                <a:spcPct val="100000"/>
              </a:lnSpc>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en" sz="1800" u="sng">
                <a:solidFill>
                  <a:schemeClr val="hlink"/>
                </a:solidFill>
                <a:hlinkClick r:id="rId3"/>
              </a:rPr>
              <a:t>https://compsci682-fa19.github.io/</a:t>
            </a:r>
            <a:endParaRPr sz="1800">
              <a:solidFill>
                <a:schemeClr val="dk1"/>
              </a:solidFill>
            </a:endParaRPr>
          </a:p>
          <a:p>
            <a:pPr indent="0" lvl="0" marL="0" rtl="0" algn="l">
              <a:spcBef>
                <a:spcPts val="0"/>
              </a:spcBef>
              <a:spcAft>
                <a:spcPts val="0"/>
              </a:spcAft>
              <a:buClr>
                <a:srgbClr val="000000"/>
              </a:buClr>
              <a:buSzPts val="1100"/>
              <a:buFont typeface="Arial"/>
              <a:buNone/>
            </a:pPr>
            <a:r>
              <a:t/>
            </a:r>
            <a:endParaRPr sz="1800">
              <a:solidFill>
                <a:schemeClr val="dk1"/>
              </a:solidFill>
            </a:endParaRPr>
          </a:p>
          <a:p>
            <a:pPr indent="0" lvl="0" marL="0" rtl="0" algn="l">
              <a:spcBef>
                <a:spcPts val="0"/>
              </a:spcBef>
              <a:spcAft>
                <a:spcPts val="0"/>
              </a:spcAft>
              <a:buClr>
                <a:srgbClr val="000000"/>
              </a:buClr>
              <a:buSzPts val="1100"/>
              <a:buFont typeface="Arial"/>
              <a:buNone/>
            </a:pPr>
            <a:r>
              <a:rPr lang="en" sz="1800">
                <a:solidFill>
                  <a:schemeClr val="dk1"/>
                </a:solidFill>
              </a:rPr>
              <a:t>OR … </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Go to my web page </a:t>
            </a:r>
            <a:br>
              <a:rPr lang="en" sz="1800"/>
            </a:br>
            <a:r>
              <a:rPr lang="en" sz="1800"/>
              <a:t>	(Google “Learned-Miller”)</a:t>
            </a:r>
            <a:endParaRPr sz="1800"/>
          </a:p>
          <a:p>
            <a:pPr indent="-342900" lvl="0" marL="457200" marR="0" rtl="0" algn="l">
              <a:lnSpc>
                <a:spcPct val="100000"/>
              </a:lnSpc>
              <a:spcBef>
                <a:spcPts val="0"/>
              </a:spcBef>
              <a:spcAft>
                <a:spcPts val="0"/>
              </a:spcAft>
              <a:buSzPts val="1800"/>
              <a:buChar char="●"/>
            </a:pPr>
            <a:r>
              <a:rPr lang="en" sz="1800"/>
              <a:t>Go to my teaching page</a:t>
            </a:r>
            <a:endParaRPr sz="1800"/>
          </a:p>
          <a:p>
            <a:pPr indent="-342900" lvl="0" marL="457200" marR="0" rtl="0" algn="l">
              <a:lnSpc>
                <a:spcPct val="100000"/>
              </a:lnSpc>
              <a:spcBef>
                <a:spcPts val="0"/>
              </a:spcBef>
              <a:spcAft>
                <a:spcPts val="0"/>
              </a:spcAft>
              <a:buSzPts val="1800"/>
              <a:buChar char="●"/>
            </a:pPr>
            <a:r>
              <a:rPr lang="en" sz="1800"/>
              <a:t>Click on top link</a:t>
            </a:r>
            <a:endParaRPr sz="1800"/>
          </a:p>
        </p:txBody>
      </p:sp>
      <p:pic>
        <p:nvPicPr>
          <p:cNvPr id="113" name="Google Shape;113;p24"/>
          <p:cNvPicPr preferRelativeResize="0"/>
          <p:nvPr/>
        </p:nvPicPr>
        <p:blipFill>
          <a:blip r:embed="rId4">
            <a:alphaModFix/>
          </a:blip>
          <a:stretch>
            <a:fillRect/>
          </a:stretch>
        </p:blipFill>
        <p:spPr>
          <a:xfrm>
            <a:off x="4972932" y="470075"/>
            <a:ext cx="3697695" cy="3854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51"/>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Illumination</a:t>
            </a:r>
            <a:endParaRPr sz="3000"/>
          </a:p>
        </p:txBody>
      </p:sp>
      <p:pic>
        <p:nvPicPr>
          <p:cNvPr id="289" name="Google Shape;289;p51"/>
          <p:cNvPicPr preferRelativeResize="0"/>
          <p:nvPr/>
        </p:nvPicPr>
        <p:blipFill>
          <a:blip r:embed="rId3">
            <a:alphaModFix/>
          </a:blip>
          <a:stretch>
            <a:fillRect/>
          </a:stretch>
        </p:blipFill>
        <p:spPr>
          <a:xfrm>
            <a:off x="2190750" y="827500"/>
            <a:ext cx="4762500" cy="3562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52"/>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Deformation</a:t>
            </a:r>
            <a:endParaRPr sz="3000"/>
          </a:p>
        </p:txBody>
      </p:sp>
      <p:pic>
        <p:nvPicPr>
          <p:cNvPr id="296" name="Google Shape;296;p52"/>
          <p:cNvPicPr preferRelativeResize="0"/>
          <p:nvPr/>
        </p:nvPicPr>
        <p:blipFill rotWithShape="1">
          <a:blip r:embed="rId3">
            <a:alphaModFix/>
          </a:blip>
          <a:srcRect b="0" l="15724" r="10762" t="0"/>
          <a:stretch/>
        </p:blipFill>
        <p:spPr>
          <a:xfrm>
            <a:off x="28041" y="944500"/>
            <a:ext cx="2654797" cy="2708621"/>
          </a:xfrm>
          <a:prstGeom prst="rect">
            <a:avLst/>
          </a:prstGeom>
          <a:noFill/>
          <a:ln>
            <a:noFill/>
          </a:ln>
        </p:spPr>
      </p:pic>
      <p:pic>
        <p:nvPicPr>
          <p:cNvPr id="297" name="Google Shape;297;p52"/>
          <p:cNvPicPr preferRelativeResize="0"/>
          <p:nvPr/>
        </p:nvPicPr>
        <p:blipFill>
          <a:blip r:embed="rId4">
            <a:alphaModFix/>
          </a:blip>
          <a:stretch>
            <a:fillRect/>
          </a:stretch>
        </p:blipFill>
        <p:spPr>
          <a:xfrm>
            <a:off x="2729468" y="944500"/>
            <a:ext cx="2324620" cy="2708617"/>
          </a:xfrm>
          <a:prstGeom prst="rect">
            <a:avLst/>
          </a:prstGeom>
          <a:noFill/>
          <a:ln>
            <a:noFill/>
          </a:ln>
        </p:spPr>
      </p:pic>
      <p:pic>
        <p:nvPicPr>
          <p:cNvPr id="298" name="Google Shape;298;p52"/>
          <p:cNvPicPr preferRelativeResize="0"/>
          <p:nvPr/>
        </p:nvPicPr>
        <p:blipFill>
          <a:blip r:embed="rId5">
            <a:alphaModFix/>
          </a:blip>
          <a:stretch>
            <a:fillRect/>
          </a:stretch>
        </p:blipFill>
        <p:spPr>
          <a:xfrm>
            <a:off x="5133011" y="944504"/>
            <a:ext cx="2035785" cy="2708617"/>
          </a:xfrm>
          <a:prstGeom prst="rect">
            <a:avLst/>
          </a:prstGeom>
          <a:noFill/>
          <a:ln>
            <a:noFill/>
          </a:ln>
        </p:spPr>
      </p:pic>
      <p:pic>
        <p:nvPicPr>
          <p:cNvPr id="299" name="Google Shape;299;p52"/>
          <p:cNvPicPr preferRelativeResize="0"/>
          <p:nvPr/>
        </p:nvPicPr>
        <p:blipFill>
          <a:blip r:embed="rId6">
            <a:alphaModFix/>
          </a:blip>
          <a:stretch>
            <a:fillRect/>
          </a:stretch>
        </p:blipFill>
        <p:spPr>
          <a:xfrm>
            <a:off x="7247699" y="944504"/>
            <a:ext cx="1881867" cy="27086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53"/>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Occlusion</a:t>
            </a:r>
            <a:endParaRPr sz="3000"/>
          </a:p>
        </p:txBody>
      </p:sp>
      <p:pic>
        <p:nvPicPr>
          <p:cNvPr id="306" name="Google Shape;306;p53"/>
          <p:cNvPicPr preferRelativeResize="0"/>
          <p:nvPr/>
        </p:nvPicPr>
        <p:blipFill>
          <a:blip r:embed="rId3">
            <a:alphaModFix/>
          </a:blip>
          <a:stretch>
            <a:fillRect/>
          </a:stretch>
        </p:blipFill>
        <p:spPr>
          <a:xfrm>
            <a:off x="445989" y="774025"/>
            <a:ext cx="2696575" cy="3595449"/>
          </a:xfrm>
          <a:prstGeom prst="rect">
            <a:avLst/>
          </a:prstGeom>
          <a:noFill/>
          <a:ln>
            <a:noFill/>
          </a:ln>
        </p:spPr>
      </p:pic>
      <p:pic>
        <p:nvPicPr>
          <p:cNvPr id="307" name="Google Shape;307;p53"/>
          <p:cNvPicPr preferRelativeResize="0"/>
          <p:nvPr/>
        </p:nvPicPr>
        <p:blipFill>
          <a:blip r:embed="rId4">
            <a:alphaModFix/>
          </a:blip>
          <a:stretch>
            <a:fillRect/>
          </a:stretch>
        </p:blipFill>
        <p:spPr>
          <a:xfrm>
            <a:off x="3368988" y="774038"/>
            <a:ext cx="2696575" cy="3595416"/>
          </a:xfrm>
          <a:prstGeom prst="rect">
            <a:avLst/>
          </a:prstGeom>
          <a:noFill/>
          <a:ln>
            <a:noFill/>
          </a:ln>
        </p:spPr>
      </p:pic>
      <p:pic>
        <p:nvPicPr>
          <p:cNvPr id="308" name="Google Shape;308;p53"/>
          <p:cNvPicPr preferRelativeResize="0"/>
          <p:nvPr/>
        </p:nvPicPr>
        <p:blipFill>
          <a:blip r:embed="rId5">
            <a:alphaModFix/>
          </a:blip>
          <a:stretch>
            <a:fillRect/>
          </a:stretch>
        </p:blipFill>
        <p:spPr>
          <a:xfrm>
            <a:off x="6231025" y="1563750"/>
            <a:ext cx="2466975" cy="184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54"/>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Background clutter</a:t>
            </a:r>
            <a:endParaRPr sz="3000"/>
          </a:p>
        </p:txBody>
      </p:sp>
      <p:pic>
        <p:nvPicPr>
          <p:cNvPr id="315" name="Google Shape;315;p54"/>
          <p:cNvPicPr preferRelativeResize="0"/>
          <p:nvPr/>
        </p:nvPicPr>
        <p:blipFill>
          <a:blip r:embed="rId3">
            <a:alphaModFix/>
          </a:blip>
          <a:stretch>
            <a:fillRect/>
          </a:stretch>
        </p:blipFill>
        <p:spPr>
          <a:xfrm>
            <a:off x="1793938" y="890575"/>
            <a:ext cx="5095875" cy="336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55"/>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Challenges: Intraclass variation</a:t>
            </a:r>
            <a:endParaRPr sz="3000"/>
          </a:p>
        </p:txBody>
      </p:sp>
      <p:pic>
        <p:nvPicPr>
          <p:cNvPr id="322" name="Google Shape;322;p55"/>
          <p:cNvPicPr preferRelativeResize="0"/>
          <p:nvPr/>
        </p:nvPicPr>
        <p:blipFill>
          <a:blip r:embed="rId3">
            <a:alphaModFix/>
          </a:blip>
          <a:stretch>
            <a:fillRect/>
          </a:stretch>
        </p:blipFill>
        <p:spPr>
          <a:xfrm>
            <a:off x="1808750" y="646125"/>
            <a:ext cx="5213452" cy="3910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56"/>
          <p:cNvSpPr txBox="1"/>
          <p:nvPr>
            <p:ph type="title"/>
          </p:nvPr>
        </p:nvSpPr>
        <p:spPr>
          <a:xfrm>
            <a:off x="107175" y="669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An image classifier</a:t>
            </a:r>
            <a:endParaRPr i="1" sz="2400">
              <a:latin typeface="Helvetica Neue"/>
              <a:ea typeface="Helvetica Neue"/>
              <a:cs typeface="Helvetica Neue"/>
              <a:sym typeface="Helvetica Neue"/>
            </a:endParaRPr>
          </a:p>
        </p:txBody>
      </p:sp>
      <p:pic>
        <p:nvPicPr>
          <p:cNvPr id="329" name="Google Shape;329;p56"/>
          <p:cNvPicPr preferRelativeResize="0"/>
          <p:nvPr/>
        </p:nvPicPr>
        <p:blipFill>
          <a:blip r:embed="rId3">
            <a:alphaModFix/>
          </a:blip>
          <a:stretch>
            <a:fillRect/>
          </a:stretch>
        </p:blipFill>
        <p:spPr>
          <a:xfrm>
            <a:off x="2117175" y="1345625"/>
            <a:ext cx="5010150" cy="771525"/>
          </a:xfrm>
          <a:prstGeom prst="rect">
            <a:avLst/>
          </a:prstGeom>
          <a:noFill/>
          <a:ln>
            <a:noFill/>
          </a:ln>
        </p:spPr>
      </p:pic>
      <p:sp>
        <p:nvSpPr>
          <p:cNvPr id="330" name="Google Shape;330;p56"/>
          <p:cNvSpPr txBox="1"/>
          <p:nvPr/>
        </p:nvSpPr>
        <p:spPr>
          <a:xfrm>
            <a:off x="1145500" y="2740700"/>
            <a:ext cx="74760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Unlike e.g. sorting a list of numbers,</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rPr b="1" lang="en" sz="2400"/>
              <a:t>no obvious way</a:t>
            </a:r>
            <a:r>
              <a:rPr lang="en" sz="2400"/>
              <a:t> to hand-code the algorithm for recognizing a cat, or other classes.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57"/>
          <p:cNvSpPr txBox="1"/>
          <p:nvPr>
            <p:ph type="title"/>
          </p:nvPr>
        </p:nvSpPr>
        <p:spPr>
          <a:xfrm>
            <a:off x="400250" y="533400"/>
            <a:ext cx="90102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Data-driven approach:</a:t>
            </a:r>
            <a:endParaRPr b="1"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Collect a dataset of images and labels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Use Machine Learning to train an image classifier</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Evaluate the classifier on a withheld set of test images</a:t>
            </a:r>
            <a:endParaRPr sz="2400">
              <a:latin typeface="Helvetica Neue"/>
              <a:ea typeface="Helvetica Neue"/>
              <a:cs typeface="Helvetica Neue"/>
              <a:sym typeface="Helvetica Neue"/>
            </a:endParaRPr>
          </a:p>
        </p:txBody>
      </p:sp>
      <p:pic>
        <p:nvPicPr>
          <p:cNvPr id="337" name="Google Shape;337;p57"/>
          <p:cNvPicPr preferRelativeResize="0"/>
          <p:nvPr/>
        </p:nvPicPr>
        <p:blipFill>
          <a:blip r:embed="rId3">
            <a:alphaModFix/>
          </a:blip>
          <a:stretch>
            <a:fillRect/>
          </a:stretch>
        </p:blipFill>
        <p:spPr>
          <a:xfrm>
            <a:off x="4285550" y="2296577"/>
            <a:ext cx="4705001" cy="2170600"/>
          </a:xfrm>
          <a:prstGeom prst="rect">
            <a:avLst/>
          </a:prstGeom>
          <a:noFill/>
          <a:ln>
            <a:noFill/>
          </a:ln>
        </p:spPr>
      </p:pic>
      <p:sp>
        <p:nvSpPr>
          <p:cNvPr id="338" name="Google Shape;338;p57"/>
          <p:cNvSpPr txBox="1"/>
          <p:nvPr/>
        </p:nvSpPr>
        <p:spPr>
          <a:xfrm>
            <a:off x="3061891" y="1903458"/>
            <a:ext cx="42606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Example training set</a:t>
            </a:r>
            <a:endParaRPr b="1"/>
          </a:p>
        </p:txBody>
      </p:sp>
      <p:pic>
        <p:nvPicPr>
          <p:cNvPr id="339" name="Google Shape;339;p57"/>
          <p:cNvPicPr preferRelativeResize="0"/>
          <p:nvPr/>
        </p:nvPicPr>
        <p:blipFill>
          <a:blip r:embed="rId4">
            <a:alphaModFix/>
          </a:blip>
          <a:stretch>
            <a:fillRect/>
          </a:stretch>
        </p:blipFill>
        <p:spPr>
          <a:xfrm>
            <a:off x="211971" y="2296571"/>
            <a:ext cx="3634725" cy="1725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8"/>
          <p:cNvPicPr preferRelativeResize="0"/>
          <p:nvPr/>
        </p:nvPicPr>
        <p:blipFill>
          <a:blip r:embed="rId3">
            <a:alphaModFix/>
          </a:blip>
          <a:stretch>
            <a:fillRect/>
          </a:stretch>
        </p:blipFill>
        <p:spPr>
          <a:xfrm>
            <a:off x="450146" y="1559696"/>
            <a:ext cx="3634725" cy="1725975"/>
          </a:xfrm>
          <a:prstGeom prst="rect">
            <a:avLst/>
          </a:prstGeom>
          <a:noFill/>
          <a:ln cap="flat" cmpd="sng" w="9525">
            <a:solidFill>
              <a:srgbClr val="000000"/>
            </a:solidFill>
            <a:prstDash val="solid"/>
            <a:round/>
            <a:headEnd len="sm" w="sm" type="none"/>
            <a:tailEnd len="sm" w="sm" type="none"/>
          </a:ln>
        </p:spPr>
      </p:pic>
      <p:sp>
        <p:nvSpPr>
          <p:cNvPr id="345" name="Google Shape;345;p5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58"/>
          <p:cNvSpPr txBox="1"/>
          <p:nvPr>
            <p:ph type="title"/>
          </p:nvPr>
        </p:nvSpPr>
        <p:spPr>
          <a:xfrm>
            <a:off x="95450" y="0"/>
            <a:ext cx="90102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First classifier: </a:t>
            </a:r>
            <a:r>
              <a:rPr b="1" lang="en" sz="2400">
                <a:latin typeface="Helvetica Neue"/>
                <a:ea typeface="Helvetica Neue"/>
                <a:cs typeface="Helvetica Neue"/>
                <a:sym typeface="Helvetica Neue"/>
              </a:rPr>
              <a:t>Nearest Neighbor Classifier</a:t>
            </a:r>
            <a:endParaRPr sz="2400">
              <a:latin typeface="Helvetica Neue"/>
              <a:ea typeface="Helvetica Neue"/>
              <a:cs typeface="Helvetica Neue"/>
              <a:sym typeface="Helvetica Neue"/>
            </a:endParaRPr>
          </a:p>
        </p:txBody>
      </p:sp>
      <p:sp>
        <p:nvSpPr>
          <p:cNvPr id="347" name="Google Shape;347;p58"/>
          <p:cNvSpPr txBox="1"/>
          <p:nvPr/>
        </p:nvSpPr>
        <p:spPr>
          <a:xfrm>
            <a:off x="5044275" y="898500"/>
            <a:ext cx="38787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Remember all training images and their labels</a:t>
            </a:r>
            <a:endParaRPr sz="2400"/>
          </a:p>
        </p:txBody>
      </p:sp>
      <p:sp>
        <p:nvSpPr>
          <p:cNvPr id="348" name="Google Shape;348;p58"/>
          <p:cNvSpPr txBox="1"/>
          <p:nvPr/>
        </p:nvSpPr>
        <p:spPr>
          <a:xfrm>
            <a:off x="5044275" y="2783175"/>
            <a:ext cx="38787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Predict the label of the most similar training image</a:t>
            </a:r>
            <a:endParaRPr sz="2400"/>
          </a:p>
        </p:txBody>
      </p:sp>
      <p:cxnSp>
        <p:nvCxnSpPr>
          <p:cNvPr id="349" name="Google Shape;349;p58"/>
          <p:cNvCxnSpPr/>
          <p:nvPr/>
        </p:nvCxnSpPr>
        <p:spPr>
          <a:xfrm flipH="1" rot="10800000">
            <a:off x="4200325" y="1609250"/>
            <a:ext cx="534000" cy="1950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58"/>
          <p:cNvCxnSpPr/>
          <p:nvPr/>
        </p:nvCxnSpPr>
        <p:spPr>
          <a:xfrm>
            <a:off x="4232725" y="2850725"/>
            <a:ext cx="469200" cy="23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59"/>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357" name="Google Shape;357;p59"/>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 each image is tiny: 32x32</a:t>
            </a:r>
            <a:endParaRPr sz="1800"/>
          </a:p>
          <a:p>
            <a:pPr indent="0" lvl="0" marL="0" rtl="0" algn="l">
              <a:spcBef>
                <a:spcPts val="0"/>
              </a:spcBef>
              <a:spcAft>
                <a:spcPts val="0"/>
              </a:spcAft>
              <a:buNone/>
            </a:pPr>
            <a:r>
              <a:rPr b="1" lang="en" sz="1800"/>
              <a:t>10,000 </a:t>
            </a:r>
            <a:r>
              <a:rPr lang="en" sz="1800"/>
              <a:t>test images.</a:t>
            </a:r>
            <a:endParaRPr sz="1800"/>
          </a:p>
        </p:txBody>
      </p:sp>
      <p:sp>
        <p:nvSpPr>
          <p:cNvPr id="358" name="Google Shape;358;p59"/>
          <p:cNvSpPr/>
          <p:nvPr/>
        </p:nvSpPr>
        <p:spPr>
          <a:xfrm>
            <a:off x="4561950" y="970500"/>
            <a:ext cx="4461600" cy="35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60"/>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365" name="Google Shape;365;p60"/>
          <p:cNvSpPr txBox="1"/>
          <p:nvPr/>
        </p:nvSpPr>
        <p:spPr>
          <a:xfrm>
            <a:off x="4794750" y="363425"/>
            <a:ext cx="41397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For every test image (first column), examples of nearest neighbors in rows</a:t>
            </a:r>
            <a:endParaRPr sz="1800"/>
          </a:p>
        </p:txBody>
      </p:sp>
      <p:sp>
        <p:nvSpPr>
          <p:cNvPr id="366" name="Google Shape;366;p60"/>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a:t>
            </a:r>
            <a:endParaRPr sz="1800"/>
          </a:p>
          <a:p>
            <a:pPr indent="0" lvl="0" marL="0" rtl="0" algn="l">
              <a:spcBef>
                <a:spcPts val="0"/>
              </a:spcBef>
              <a:spcAft>
                <a:spcPts val="0"/>
              </a:spcAft>
              <a:buNone/>
            </a:pPr>
            <a:r>
              <a:rPr b="1" lang="en" sz="1800"/>
              <a:t>10,000 </a:t>
            </a:r>
            <a:r>
              <a:rPr lang="en" sz="1800"/>
              <a:t>test images.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 name="Google Shape;119;p25"/>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Optional Discussion Sections</a:t>
            </a:r>
            <a:endParaRPr sz="36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Friday: 9:05-9:55 in CS 140</a:t>
            </a:r>
            <a:endParaRPr sz="1800"/>
          </a:p>
          <a:p>
            <a:pPr indent="-342900" lvl="1" marL="914400" marR="0" rtl="0" algn="l">
              <a:lnSpc>
                <a:spcPct val="100000"/>
              </a:lnSpc>
              <a:spcBef>
                <a:spcPts val="0"/>
              </a:spcBef>
              <a:spcAft>
                <a:spcPts val="0"/>
              </a:spcAft>
              <a:buSzPts val="1800"/>
              <a:buChar char="○"/>
            </a:pPr>
            <a:r>
              <a:rPr lang="en" sz="1800"/>
              <a:t>No discussion section this Friday</a:t>
            </a:r>
            <a:endParaRPr sz="1800"/>
          </a:p>
          <a:p>
            <a:pPr indent="-342900" lvl="0" marL="457200" marR="0" rtl="0" algn="l">
              <a:lnSpc>
                <a:spcPct val="100000"/>
              </a:lnSpc>
              <a:spcBef>
                <a:spcPts val="0"/>
              </a:spcBef>
              <a:spcAft>
                <a:spcPts val="0"/>
              </a:spcAft>
              <a:buSzPts val="1800"/>
              <a:buChar char="●"/>
            </a:pPr>
            <a:r>
              <a:rPr lang="en" sz="1800"/>
              <a:t>Will cover background topics such as:</a:t>
            </a:r>
            <a:endParaRPr sz="1800"/>
          </a:p>
          <a:p>
            <a:pPr indent="-342900" lvl="1" marL="914400" marR="0" rtl="0" algn="l">
              <a:lnSpc>
                <a:spcPct val="100000"/>
              </a:lnSpc>
              <a:spcBef>
                <a:spcPts val="0"/>
              </a:spcBef>
              <a:spcAft>
                <a:spcPts val="0"/>
              </a:spcAft>
              <a:buSzPts val="1800"/>
              <a:buChar char="○"/>
            </a:pPr>
            <a:r>
              <a:rPr lang="en" sz="1800"/>
              <a:t>Python techniques </a:t>
            </a:r>
            <a:endParaRPr sz="1800"/>
          </a:p>
          <a:p>
            <a:pPr indent="-342900" lvl="2" marL="1371600" marR="0" rtl="0" algn="l">
              <a:lnSpc>
                <a:spcPct val="100000"/>
              </a:lnSpc>
              <a:spcBef>
                <a:spcPts val="0"/>
              </a:spcBef>
              <a:spcAft>
                <a:spcPts val="0"/>
              </a:spcAft>
              <a:buSzPts val="1800"/>
              <a:buChar char="■"/>
            </a:pPr>
            <a:r>
              <a:rPr lang="en" sz="1800"/>
              <a:t>slicing and broadcasting</a:t>
            </a:r>
            <a:endParaRPr sz="1800"/>
          </a:p>
          <a:p>
            <a:pPr indent="-342900" lvl="2" marL="1371600" marR="0" rtl="0" algn="l">
              <a:lnSpc>
                <a:spcPct val="100000"/>
              </a:lnSpc>
              <a:spcBef>
                <a:spcPts val="0"/>
              </a:spcBef>
              <a:spcAft>
                <a:spcPts val="0"/>
              </a:spcAft>
              <a:buSzPts val="1800"/>
              <a:buChar char="■"/>
            </a:pPr>
            <a:r>
              <a:rPr lang="en" sz="1800"/>
              <a:t>Other parallelization techniques</a:t>
            </a:r>
            <a:endParaRPr sz="1800"/>
          </a:p>
          <a:p>
            <a:pPr indent="-342900" lvl="1" marL="914400" marR="0" rtl="0" algn="l">
              <a:lnSpc>
                <a:spcPct val="100000"/>
              </a:lnSpc>
              <a:spcBef>
                <a:spcPts val="0"/>
              </a:spcBef>
              <a:spcAft>
                <a:spcPts val="0"/>
              </a:spcAft>
              <a:buSzPts val="1800"/>
              <a:buChar char="○"/>
            </a:pPr>
            <a:r>
              <a:rPr lang="en" sz="1800"/>
              <a:t>Math techniques</a:t>
            </a:r>
            <a:endParaRPr sz="1800"/>
          </a:p>
          <a:p>
            <a:pPr indent="-342900" lvl="2" marL="1371600" marR="0" rtl="0" algn="l">
              <a:lnSpc>
                <a:spcPct val="100000"/>
              </a:lnSpc>
              <a:spcBef>
                <a:spcPts val="0"/>
              </a:spcBef>
              <a:spcAft>
                <a:spcPts val="0"/>
              </a:spcAft>
              <a:buSzPts val="1800"/>
              <a:buChar char="■"/>
            </a:pPr>
            <a:r>
              <a:rPr lang="en" sz="1800"/>
              <a:t>Derivatives of vectors, matrices, etc.</a:t>
            </a:r>
            <a:endParaRPr sz="1800"/>
          </a:p>
          <a:p>
            <a:pPr indent="-342900" lvl="2" marL="1371600" marR="0" rtl="0" algn="l">
              <a:lnSpc>
                <a:spcPct val="100000"/>
              </a:lnSpc>
              <a:spcBef>
                <a:spcPts val="0"/>
              </a:spcBef>
              <a:spcAft>
                <a:spcPts val="0"/>
              </a:spcAft>
              <a:buSzPts val="1800"/>
              <a:buChar char="■"/>
            </a:pPr>
            <a:r>
              <a:rPr lang="en" sz="1800"/>
              <a:t>Complex chain rule examples</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61"/>
          <p:cNvPicPr preferRelativeResize="0"/>
          <p:nvPr/>
        </p:nvPicPr>
        <p:blipFill>
          <a:blip r:embed="rId3">
            <a:alphaModFix/>
          </a:blip>
          <a:stretch>
            <a:fillRect/>
          </a:stretch>
        </p:blipFill>
        <p:spPr>
          <a:xfrm>
            <a:off x="252700" y="1834075"/>
            <a:ext cx="8820975" cy="2513750"/>
          </a:xfrm>
          <a:prstGeom prst="rect">
            <a:avLst/>
          </a:prstGeom>
          <a:noFill/>
          <a:ln>
            <a:noFill/>
          </a:ln>
        </p:spPr>
      </p:pic>
      <p:sp>
        <p:nvSpPr>
          <p:cNvPr id="373" name="Google Shape;373;p61"/>
          <p:cNvSpPr txBox="1"/>
          <p:nvPr/>
        </p:nvSpPr>
        <p:spPr>
          <a:xfrm>
            <a:off x="130625" y="160775"/>
            <a:ext cx="86616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How do we compare the images? What is the </a:t>
            </a:r>
            <a:r>
              <a:rPr b="1" lang="en" sz="2200"/>
              <a:t>distance metric</a:t>
            </a:r>
            <a:r>
              <a:rPr lang="en" sz="2200"/>
              <a:t>?</a:t>
            </a:r>
            <a:endParaRPr sz="2200"/>
          </a:p>
        </p:txBody>
      </p:sp>
      <p:pic>
        <p:nvPicPr>
          <p:cNvPr id="374" name="Google Shape;374;p61"/>
          <p:cNvPicPr preferRelativeResize="0"/>
          <p:nvPr/>
        </p:nvPicPr>
        <p:blipFill>
          <a:blip r:embed="rId4">
            <a:alphaModFix/>
          </a:blip>
          <a:stretch>
            <a:fillRect/>
          </a:stretch>
        </p:blipFill>
        <p:spPr>
          <a:xfrm>
            <a:off x="2906595" y="894300"/>
            <a:ext cx="2476007" cy="673200"/>
          </a:xfrm>
          <a:prstGeom prst="rect">
            <a:avLst/>
          </a:prstGeom>
          <a:noFill/>
          <a:ln>
            <a:noFill/>
          </a:ln>
        </p:spPr>
      </p:pic>
      <p:sp>
        <p:nvSpPr>
          <p:cNvPr id="375" name="Google Shape;375;p61"/>
          <p:cNvSpPr txBox="1"/>
          <p:nvPr/>
        </p:nvSpPr>
        <p:spPr>
          <a:xfrm>
            <a:off x="532575" y="894300"/>
            <a:ext cx="258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L1 distance:</a:t>
            </a:r>
            <a:endParaRPr b="1" sz="2400"/>
          </a:p>
        </p:txBody>
      </p:sp>
      <p:sp>
        <p:nvSpPr>
          <p:cNvPr id="376" name="Google Shape;376;p61"/>
          <p:cNvSpPr txBox="1"/>
          <p:nvPr/>
        </p:nvSpPr>
        <p:spPr>
          <a:xfrm>
            <a:off x="8190500" y="2887475"/>
            <a:ext cx="4836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62"/>
          <p:cNvSpPr txBox="1"/>
          <p:nvPr/>
        </p:nvSpPr>
        <p:spPr>
          <a:xfrm>
            <a:off x="6055100" y="90425"/>
            <a:ext cx="43977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pic>
        <p:nvPicPr>
          <p:cNvPr id="383" name="Google Shape;383;p62"/>
          <p:cNvPicPr preferRelativeResize="0"/>
          <p:nvPr/>
        </p:nvPicPr>
        <p:blipFill>
          <a:blip r:embed="rId3">
            <a:alphaModFix/>
          </a:blip>
          <a:stretch>
            <a:fillRect/>
          </a:stretch>
        </p:blipFill>
        <p:spPr>
          <a:xfrm>
            <a:off x="122300" y="90426"/>
            <a:ext cx="5780400" cy="4451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63"/>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390" name="Google Shape;390;p63"/>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391" name="Google Shape;391;p63"/>
          <p:cNvSpPr/>
          <p:nvPr/>
        </p:nvSpPr>
        <p:spPr>
          <a:xfrm>
            <a:off x="261250" y="1055075"/>
            <a:ext cx="5780400" cy="9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3"/>
          <p:cNvSpPr txBox="1"/>
          <p:nvPr/>
        </p:nvSpPr>
        <p:spPr>
          <a:xfrm>
            <a:off x="6131300" y="1065125"/>
            <a:ext cx="31794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remember the training data</a:t>
            </a:r>
            <a:endParaRPr sz="18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64"/>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399" name="Google Shape;399;p64"/>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400" name="Google Shape;400;p64"/>
          <p:cNvSpPr/>
          <p:nvPr/>
        </p:nvSpPr>
        <p:spPr>
          <a:xfrm>
            <a:off x="350900" y="3185325"/>
            <a:ext cx="5780400" cy="9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4"/>
          <p:cNvSpPr txBox="1"/>
          <p:nvPr/>
        </p:nvSpPr>
        <p:spPr>
          <a:xfrm>
            <a:off x="6105325" y="3048825"/>
            <a:ext cx="31794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for every test image:</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find nearest train image with L1 distance</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predict the label of nearest training image</a:t>
            </a:r>
            <a:endParaRPr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65"/>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408" name="Google Shape;408;p65"/>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409" name="Google Shape;409;p65"/>
          <p:cNvSpPr txBox="1"/>
          <p:nvPr/>
        </p:nvSpPr>
        <p:spPr>
          <a:xfrm>
            <a:off x="6224125" y="732700"/>
            <a:ext cx="2682900" cy="31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Q: how does the classification speed depend on the size of the training data?</a:t>
            </a:r>
            <a:endParaRPr b="1" sz="180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66"/>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416" name="Google Shape;416;p66"/>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417" name="Google Shape;417;p66"/>
          <p:cNvSpPr txBox="1"/>
          <p:nvPr/>
        </p:nvSpPr>
        <p:spPr>
          <a:xfrm>
            <a:off x="6224125" y="732700"/>
            <a:ext cx="2682900" cy="31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Q: how does the classification speed depend on the size of the training data? </a:t>
            </a:r>
            <a:r>
              <a:rPr b="1" lang="en" sz="1800">
                <a:solidFill>
                  <a:schemeClr val="dk1"/>
                </a:solidFill>
              </a:rPr>
              <a:t>linearly :(</a:t>
            </a:r>
            <a:endParaRPr b="1" sz="1800">
              <a:solidFill>
                <a:srgbClr val="FF0000"/>
              </a:solidFill>
            </a:endParaRPr>
          </a:p>
          <a:p>
            <a:pPr indent="0" lvl="0" marL="0" rtl="0" algn="l">
              <a:spcBef>
                <a:spcPts val="0"/>
              </a:spcBef>
              <a:spcAft>
                <a:spcPts val="0"/>
              </a:spcAft>
              <a:buNone/>
            </a:pPr>
            <a:r>
              <a:t/>
            </a:r>
            <a:endParaRPr b="1" sz="1800">
              <a:solidFill>
                <a:srgbClr val="FF0000"/>
              </a:solidFill>
            </a:endParaRPr>
          </a:p>
          <a:p>
            <a:pPr indent="0" lvl="0" marL="0" rtl="0" algn="l">
              <a:spcBef>
                <a:spcPts val="0"/>
              </a:spcBef>
              <a:spcAft>
                <a:spcPts val="0"/>
              </a:spcAft>
              <a:buNone/>
            </a:pPr>
            <a:r>
              <a:rPr lang="en" sz="1800">
                <a:solidFill>
                  <a:schemeClr val="dk1"/>
                </a:solidFill>
              </a:rPr>
              <a:t>This is </a:t>
            </a:r>
            <a:r>
              <a:rPr b="1" lang="en" sz="1800">
                <a:solidFill>
                  <a:schemeClr val="dk1"/>
                </a:solidFill>
              </a:rPr>
              <a:t>backwards</a:t>
            </a:r>
            <a:r>
              <a:rPr lang="en" sz="1800">
                <a:solidFill>
                  <a:schemeClr val="dk1"/>
                </a:solidFill>
              </a:rPr>
              <a:t>:</a:t>
            </a:r>
            <a:endParaRPr sz="1800">
              <a:solidFill>
                <a:schemeClr val="dk1"/>
              </a:solidFill>
            </a:endParaRPr>
          </a:p>
          <a:p>
            <a:pPr indent="0" lvl="0" marL="0" rtl="0" algn="l">
              <a:spcBef>
                <a:spcPts val="0"/>
              </a:spcBef>
              <a:spcAft>
                <a:spcPts val="0"/>
              </a:spcAft>
              <a:buNone/>
            </a:pPr>
            <a:r>
              <a:rPr lang="en" sz="1800">
                <a:solidFill>
                  <a:schemeClr val="dk1"/>
                </a:solidFill>
              </a:rPr>
              <a:t>- test time performance is usually much more important in practice. </a:t>
            </a:r>
            <a:endParaRPr sz="1800">
              <a:solidFill>
                <a:schemeClr val="dk1"/>
              </a:solidFill>
            </a:endParaRPr>
          </a:p>
          <a:p>
            <a:pPr indent="0" lvl="0" marL="0" rtl="0" algn="l">
              <a:spcBef>
                <a:spcPts val="0"/>
              </a:spcBef>
              <a:spcAft>
                <a:spcPts val="0"/>
              </a:spcAft>
              <a:buNone/>
            </a:pPr>
            <a:r>
              <a:rPr lang="en" sz="1800">
                <a:solidFill>
                  <a:schemeClr val="dk1"/>
                </a:solidFill>
              </a:rPr>
              <a:t>- CNNs flip this: expensive training, cheap test evaluation</a:t>
            </a:r>
            <a:endParaRPr sz="18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67"/>
          <p:cNvSpPr txBox="1"/>
          <p:nvPr/>
        </p:nvSpPr>
        <p:spPr>
          <a:xfrm>
            <a:off x="180875" y="140675"/>
            <a:ext cx="868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choice of distance is a </a:t>
            </a:r>
            <a:r>
              <a:rPr b="1" lang="en" sz="2400"/>
              <a:t>hyperparameter</a:t>
            </a:r>
            <a:endParaRPr b="1" sz="2400"/>
          </a:p>
          <a:p>
            <a:pPr indent="0" lvl="0" marL="0" rtl="0" algn="l">
              <a:spcBef>
                <a:spcPts val="0"/>
              </a:spcBef>
              <a:spcAft>
                <a:spcPts val="0"/>
              </a:spcAft>
              <a:buNone/>
            </a:pPr>
            <a:r>
              <a:rPr lang="en" sz="2400"/>
              <a:t>common choices:</a:t>
            </a:r>
            <a:endParaRPr sz="2400"/>
          </a:p>
        </p:txBody>
      </p:sp>
      <p:sp>
        <p:nvSpPr>
          <p:cNvPr id="424" name="Google Shape;424;p67"/>
          <p:cNvSpPr txBox="1"/>
          <p:nvPr/>
        </p:nvSpPr>
        <p:spPr>
          <a:xfrm>
            <a:off x="453913" y="1865200"/>
            <a:ext cx="39405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L1 (Manhattan) distance</a:t>
            </a:r>
            <a:endParaRPr sz="2400"/>
          </a:p>
        </p:txBody>
      </p:sp>
      <p:sp>
        <p:nvSpPr>
          <p:cNvPr id="425" name="Google Shape;425;p67"/>
          <p:cNvSpPr txBox="1"/>
          <p:nvPr/>
        </p:nvSpPr>
        <p:spPr>
          <a:xfrm>
            <a:off x="4749588" y="1865200"/>
            <a:ext cx="39405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L2 (Euclidean) distance</a:t>
            </a:r>
            <a:endParaRPr sz="2400"/>
          </a:p>
        </p:txBody>
      </p:sp>
      <p:pic>
        <p:nvPicPr>
          <p:cNvPr id="426" name="Google Shape;426;p67"/>
          <p:cNvPicPr preferRelativeResize="0"/>
          <p:nvPr/>
        </p:nvPicPr>
        <p:blipFill>
          <a:blip r:embed="rId3">
            <a:alphaModFix/>
          </a:blip>
          <a:stretch>
            <a:fillRect/>
          </a:stretch>
        </p:blipFill>
        <p:spPr>
          <a:xfrm>
            <a:off x="800575" y="2659175"/>
            <a:ext cx="2066925" cy="561975"/>
          </a:xfrm>
          <a:prstGeom prst="rect">
            <a:avLst/>
          </a:prstGeom>
          <a:noFill/>
          <a:ln>
            <a:noFill/>
          </a:ln>
        </p:spPr>
      </p:pic>
      <p:pic>
        <p:nvPicPr>
          <p:cNvPr id="427" name="Google Shape;427;p67"/>
          <p:cNvPicPr preferRelativeResize="0"/>
          <p:nvPr/>
        </p:nvPicPr>
        <p:blipFill>
          <a:blip r:embed="rId4">
            <a:alphaModFix/>
          </a:blip>
          <a:stretch>
            <a:fillRect/>
          </a:stretch>
        </p:blipFill>
        <p:spPr>
          <a:xfrm>
            <a:off x="5112988" y="2602025"/>
            <a:ext cx="2495550" cy="676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68"/>
          <p:cNvSpPr txBox="1"/>
          <p:nvPr/>
        </p:nvSpPr>
        <p:spPr>
          <a:xfrm>
            <a:off x="411975" y="301450"/>
            <a:ext cx="81996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k-Nearest Neighbor</a:t>
            </a:r>
            <a:endParaRPr sz="3000"/>
          </a:p>
          <a:p>
            <a:pPr indent="0" lvl="0" marL="0" rtl="0" algn="l">
              <a:spcBef>
                <a:spcPts val="0"/>
              </a:spcBef>
              <a:spcAft>
                <a:spcPts val="0"/>
              </a:spcAft>
              <a:buNone/>
            </a:pPr>
            <a:r>
              <a:rPr lang="en" sz="2400"/>
              <a:t>find the k nearest images, have them vote on the label</a:t>
            </a:r>
            <a:endParaRPr sz="2400"/>
          </a:p>
        </p:txBody>
      </p:sp>
      <p:pic>
        <p:nvPicPr>
          <p:cNvPr id="434" name="Google Shape;434;p68"/>
          <p:cNvPicPr preferRelativeResize="0"/>
          <p:nvPr/>
        </p:nvPicPr>
        <p:blipFill>
          <a:blip r:embed="rId3">
            <a:alphaModFix/>
          </a:blip>
          <a:stretch>
            <a:fillRect/>
          </a:stretch>
        </p:blipFill>
        <p:spPr>
          <a:xfrm>
            <a:off x="120600" y="2118625"/>
            <a:ext cx="2820101" cy="1859761"/>
          </a:xfrm>
          <a:prstGeom prst="rect">
            <a:avLst/>
          </a:prstGeom>
          <a:noFill/>
          <a:ln>
            <a:noFill/>
          </a:ln>
        </p:spPr>
      </p:pic>
      <p:sp>
        <p:nvSpPr>
          <p:cNvPr id="435" name="Google Shape;435;p68"/>
          <p:cNvSpPr txBox="1"/>
          <p:nvPr/>
        </p:nvSpPr>
        <p:spPr>
          <a:xfrm>
            <a:off x="120600" y="169985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436" name="Google Shape;436;p68"/>
          <p:cNvPicPr preferRelativeResize="0"/>
          <p:nvPr/>
        </p:nvPicPr>
        <p:blipFill>
          <a:blip r:embed="rId4">
            <a:alphaModFix/>
          </a:blip>
          <a:stretch>
            <a:fillRect/>
          </a:stretch>
        </p:blipFill>
        <p:spPr>
          <a:xfrm>
            <a:off x="3080751" y="2118624"/>
            <a:ext cx="2817625" cy="1855075"/>
          </a:xfrm>
          <a:prstGeom prst="rect">
            <a:avLst/>
          </a:prstGeom>
          <a:noFill/>
          <a:ln>
            <a:noFill/>
          </a:ln>
        </p:spPr>
      </p:pic>
      <p:sp>
        <p:nvSpPr>
          <p:cNvPr id="437" name="Google Shape;437;p68"/>
          <p:cNvSpPr txBox="1"/>
          <p:nvPr/>
        </p:nvSpPr>
        <p:spPr>
          <a:xfrm>
            <a:off x="3080750" y="169985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438" name="Google Shape;438;p68"/>
          <p:cNvPicPr preferRelativeResize="0"/>
          <p:nvPr/>
        </p:nvPicPr>
        <p:blipFill>
          <a:blip r:embed="rId5">
            <a:alphaModFix/>
          </a:blip>
          <a:stretch>
            <a:fillRect/>
          </a:stretch>
        </p:blipFill>
        <p:spPr>
          <a:xfrm>
            <a:off x="6061900" y="2118625"/>
            <a:ext cx="2820107" cy="1855075"/>
          </a:xfrm>
          <a:prstGeom prst="rect">
            <a:avLst/>
          </a:prstGeom>
          <a:noFill/>
          <a:ln>
            <a:noFill/>
          </a:ln>
        </p:spPr>
      </p:pic>
      <p:sp>
        <p:nvSpPr>
          <p:cNvPr id="439" name="Google Shape;439;p68"/>
          <p:cNvSpPr txBox="1"/>
          <p:nvPr/>
        </p:nvSpPr>
        <p:spPr>
          <a:xfrm>
            <a:off x="6061900" y="170507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
        <p:nvSpPr>
          <p:cNvPr id="440" name="Google Shape;440;p68"/>
          <p:cNvSpPr txBox="1"/>
          <p:nvPr/>
        </p:nvSpPr>
        <p:spPr>
          <a:xfrm>
            <a:off x="2883200" y="4230350"/>
            <a:ext cx="59988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http://en.wikipedia.org/wiki/K-nearest_neighbors_algorithm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69"/>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447" name="Google Shape;447;p69"/>
          <p:cNvSpPr txBox="1"/>
          <p:nvPr/>
        </p:nvSpPr>
        <p:spPr>
          <a:xfrm>
            <a:off x="4794750" y="363425"/>
            <a:ext cx="41397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For every test image (first column), examples of nearest neighbors in rows</a:t>
            </a:r>
            <a:endParaRPr sz="1800"/>
          </a:p>
        </p:txBody>
      </p:sp>
      <p:sp>
        <p:nvSpPr>
          <p:cNvPr id="448" name="Google Shape;448;p69"/>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a:t>
            </a:r>
            <a:endParaRPr sz="1800"/>
          </a:p>
          <a:p>
            <a:pPr indent="0" lvl="0" marL="0" rtl="0" algn="l">
              <a:spcBef>
                <a:spcPts val="0"/>
              </a:spcBef>
              <a:spcAft>
                <a:spcPts val="0"/>
              </a:spcAft>
              <a:buNone/>
            </a:pPr>
            <a:r>
              <a:rPr b="1" lang="en" sz="1800"/>
              <a:t>10,000 </a:t>
            </a:r>
            <a:r>
              <a:rPr lang="en" sz="1800"/>
              <a:t>test images.</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70"/>
          <p:cNvSpPr txBox="1"/>
          <p:nvPr/>
        </p:nvSpPr>
        <p:spPr>
          <a:xfrm>
            <a:off x="375300" y="2843525"/>
            <a:ext cx="74121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 what is the accuracy of the nearest neighbor classifier on the training data, when using the Euclidean distance?</a:t>
            </a:r>
            <a:endParaRPr sz="3000">
              <a:solidFill>
                <a:srgbClr val="FF0000"/>
              </a:solidFill>
            </a:endParaRPr>
          </a:p>
        </p:txBody>
      </p:sp>
      <p:pic>
        <p:nvPicPr>
          <p:cNvPr id="455" name="Google Shape;455;p70"/>
          <p:cNvPicPr preferRelativeResize="0"/>
          <p:nvPr/>
        </p:nvPicPr>
        <p:blipFill>
          <a:blip r:embed="rId3">
            <a:alphaModFix/>
          </a:blip>
          <a:stretch>
            <a:fillRect/>
          </a:stretch>
        </p:blipFill>
        <p:spPr>
          <a:xfrm>
            <a:off x="191300" y="538075"/>
            <a:ext cx="2820101" cy="1859761"/>
          </a:xfrm>
          <a:prstGeom prst="rect">
            <a:avLst/>
          </a:prstGeom>
          <a:noFill/>
          <a:ln>
            <a:noFill/>
          </a:ln>
        </p:spPr>
      </p:pic>
      <p:sp>
        <p:nvSpPr>
          <p:cNvPr id="456" name="Google Shape;456;p70"/>
          <p:cNvSpPr txBox="1"/>
          <p:nvPr/>
        </p:nvSpPr>
        <p:spPr>
          <a:xfrm>
            <a:off x="191300" y="11930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457" name="Google Shape;457;p70"/>
          <p:cNvPicPr preferRelativeResize="0"/>
          <p:nvPr/>
        </p:nvPicPr>
        <p:blipFill>
          <a:blip r:embed="rId4">
            <a:alphaModFix/>
          </a:blip>
          <a:stretch>
            <a:fillRect/>
          </a:stretch>
        </p:blipFill>
        <p:spPr>
          <a:xfrm>
            <a:off x="3151451" y="538074"/>
            <a:ext cx="2817625" cy="1855075"/>
          </a:xfrm>
          <a:prstGeom prst="rect">
            <a:avLst/>
          </a:prstGeom>
          <a:noFill/>
          <a:ln>
            <a:noFill/>
          </a:ln>
        </p:spPr>
      </p:pic>
      <p:sp>
        <p:nvSpPr>
          <p:cNvPr id="458" name="Google Shape;458;p70"/>
          <p:cNvSpPr txBox="1"/>
          <p:nvPr/>
        </p:nvSpPr>
        <p:spPr>
          <a:xfrm>
            <a:off x="3151450" y="11930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459" name="Google Shape;459;p70"/>
          <p:cNvPicPr preferRelativeResize="0"/>
          <p:nvPr/>
        </p:nvPicPr>
        <p:blipFill>
          <a:blip r:embed="rId5">
            <a:alphaModFix/>
          </a:blip>
          <a:stretch>
            <a:fillRect/>
          </a:stretch>
        </p:blipFill>
        <p:spPr>
          <a:xfrm>
            <a:off x="6132600" y="538075"/>
            <a:ext cx="2820107" cy="1855075"/>
          </a:xfrm>
          <a:prstGeom prst="rect">
            <a:avLst/>
          </a:prstGeom>
          <a:noFill/>
          <a:ln>
            <a:noFill/>
          </a:ln>
        </p:spPr>
      </p:pic>
      <p:sp>
        <p:nvSpPr>
          <p:cNvPr id="460" name="Google Shape;460;p70"/>
          <p:cNvSpPr txBox="1"/>
          <p:nvPr/>
        </p:nvSpPr>
        <p:spPr>
          <a:xfrm>
            <a:off x="6132600" y="12452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yllabus.jpg" id="125" name="Google Shape;125;p26"/>
          <p:cNvPicPr preferRelativeResize="0"/>
          <p:nvPr/>
        </p:nvPicPr>
        <p:blipFill>
          <a:blip r:embed="rId3">
            <a:alphaModFix/>
          </a:blip>
          <a:stretch>
            <a:fillRect/>
          </a:stretch>
        </p:blipFill>
        <p:spPr>
          <a:xfrm>
            <a:off x="152400" y="152400"/>
            <a:ext cx="8190858" cy="43630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71"/>
          <p:cNvSpPr txBox="1"/>
          <p:nvPr/>
        </p:nvSpPr>
        <p:spPr>
          <a:xfrm>
            <a:off x="375300" y="2843525"/>
            <a:ext cx="74121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Q2: what is the accuracy of the </a:t>
            </a:r>
            <a:r>
              <a:rPr b="1" lang="en" sz="3000"/>
              <a:t>k-</a:t>
            </a:r>
            <a:r>
              <a:rPr lang="en" sz="3000"/>
              <a:t>nearest neighbor classifier on the training data?</a:t>
            </a:r>
            <a:endParaRPr sz="3000">
              <a:solidFill>
                <a:srgbClr val="FF0000"/>
              </a:solidFill>
            </a:endParaRPr>
          </a:p>
        </p:txBody>
      </p:sp>
      <p:pic>
        <p:nvPicPr>
          <p:cNvPr id="467" name="Google Shape;467;p71"/>
          <p:cNvPicPr preferRelativeResize="0"/>
          <p:nvPr/>
        </p:nvPicPr>
        <p:blipFill>
          <a:blip r:embed="rId3">
            <a:alphaModFix/>
          </a:blip>
          <a:stretch>
            <a:fillRect/>
          </a:stretch>
        </p:blipFill>
        <p:spPr>
          <a:xfrm>
            <a:off x="191300" y="538075"/>
            <a:ext cx="2820101" cy="1859761"/>
          </a:xfrm>
          <a:prstGeom prst="rect">
            <a:avLst/>
          </a:prstGeom>
          <a:noFill/>
          <a:ln>
            <a:noFill/>
          </a:ln>
        </p:spPr>
      </p:pic>
      <p:sp>
        <p:nvSpPr>
          <p:cNvPr id="468" name="Google Shape;468;p71"/>
          <p:cNvSpPr txBox="1"/>
          <p:nvPr/>
        </p:nvSpPr>
        <p:spPr>
          <a:xfrm>
            <a:off x="191300" y="11930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469" name="Google Shape;469;p71"/>
          <p:cNvPicPr preferRelativeResize="0"/>
          <p:nvPr/>
        </p:nvPicPr>
        <p:blipFill>
          <a:blip r:embed="rId4">
            <a:alphaModFix/>
          </a:blip>
          <a:stretch>
            <a:fillRect/>
          </a:stretch>
        </p:blipFill>
        <p:spPr>
          <a:xfrm>
            <a:off x="3151451" y="538074"/>
            <a:ext cx="2817625" cy="1855075"/>
          </a:xfrm>
          <a:prstGeom prst="rect">
            <a:avLst/>
          </a:prstGeom>
          <a:noFill/>
          <a:ln>
            <a:noFill/>
          </a:ln>
        </p:spPr>
      </p:pic>
      <p:sp>
        <p:nvSpPr>
          <p:cNvPr id="470" name="Google Shape;470;p71"/>
          <p:cNvSpPr txBox="1"/>
          <p:nvPr/>
        </p:nvSpPr>
        <p:spPr>
          <a:xfrm>
            <a:off x="3151450" y="11930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471" name="Google Shape;471;p71"/>
          <p:cNvPicPr preferRelativeResize="0"/>
          <p:nvPr/>
        </p:nvPicPr>
        <p:blipFill>
          <a:blip r:embed="rId5">
            <a:alphaModFix/>
          </a:blip>
          <a:stretch>
            <a:fillRect/>
          </a:stretch>
        </p:blipFill>
        <p:spPr>
          <a:xfrm>
            <a:off x="6132600" y="538075"/>
            <a:ext cx="2820107" cy="1855075"/>
          </a:xfrm>
          <a:prstGeom prst="rect">
            <a:avLst/>
          </a:prstGeom>
          <a:noFill/>
          <a:ln>
            <a:noFill/>
          </a:ln>
        </p:spPr>
      </p:pic>
      <p:sp>
        <p:nvSpPr>
          <p:cNvPr id="472" name="Google Shape;472;p71"/>
          <p:cNvSpPr txBox="1"/>
          <p:nvPr/>
        </p:nvSpPr>
        <p:spPr>
          <a:xfrm>
            <a:off x="6132600" y="12452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27"/>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rPr>
              <a:t>682 Neural Networks: A Modern Introduction</a:t>
            </a:r>
            <a:endParaRPr sz="3600"/>
          </a:p>
          <a:p>
            <a:pPr indent="0" lvl="0" marL="0" rtl="0" algn="l">
              <a:spcBef>
                <a:spcPts val="0"/>
              </a:spcBef>
              <a:spcAft>
                <a:spcPts val="0"/>
              </a:spcAft>
              <a:buNone/>
            </a:pPr>
            <a:r>
              <a:t/>
            </a:r>
            <a:endParaRPr sz="3600"/>
          </a:p>
          <a:p>
            <a:pPr indent="-342900" lvl="0" marL="457200" rtl="0" algn="l">
              <a:spcBef>
                <a:spcPts val="0"/>
              </a:spcBef>
              <a:spcAft>
                <a:spcPts val="0"/>
              </a:spcAft>
              <a:buSzPts val="1800"/>
              <a:buChar char="●"/>
            </a:pPr>
            <a:r>
              <a:rPr lang="en" sz="1800"/>
              <a:t>Topics: first half of the class.</a:t>
            </a:r>
            <a:endParaRPr sz="1800"/>
          </a:p>
          <a:p>
            <a:pPr indent="-342900" lvl="1" marL="914400" rtl="0" algn="l">
              <a:spcBef>
                <a:spcPts val="0"/>
              </a:spcBef>
              <a:spcAft>
                <a:spcPts val="0"/>
              </a:spcAft>
              <a:buSzPts val="1800"/>
              <a:buChar char="○"/>
            </a:pPr>
            <a:r>
              <a:rPr lang="en" sz="1800"/>
              <a:t>Intro to supervised learning with K-Nearest neighbors</a:t>
            </a:r>
            <a:endParaRPr sz="1800"/>
          </a:p>
          <a:p>
            <a:pPr indent="-342900" lvl="1" marL="914400" rtl="0" algn="l">
              <a:spcBef>
                <a:spcPts val="0"/>
              </a:spcBef>
              <a:spcAft>
                <a:spcPts val="0"/>
              </a:spcAft>
              <a:buSzPts val="1800"/>
              <a:buChar char="○"/>
            </a:pPr>
            <a:r>
              <a:rPr lang="en" sz="1800"/>
              <a:t>Support vector machines</a:t>
            </a:r>
            <a:endParaRPr sz="1800"/>
          </a:p>
          <a:p>
            <a:pPr indent="-342900" lvl="1" marL="914400" rtl="0" algn="l">
              <a:spcBef>
                <a:spcPts val="0"/>
              </a:spcBef>
              <a:spcAft>
                <a:spcPts val="0"/>
              </a:spcAft>
              <a:buSzPts val="1800"/>
              <a:buChar char="○"/>
            </a:pPr>
            <a:r>
              <a:rPr lang="en" sz="1800"/>
              <a:t>Logistic regression for classification</a:t>
            </a:r>
            <a:endParaRPr sz="1800"/>
          </a:p>
          <a:p>
            <a:pPr indent="-342900" lvl="1" marL="914400" rtl="0" algn="l">
              <a:spcBef>
                <a:spcPts val="0"/>
              </a:spcBef>
              <a:spcAft>
                <a:spcPts val="0"/>
              </a:spcAft>
              <a:buSzPts val="1800"/>
              <a:buChar char="○"/>
            </a:pPr>
            <a:r>
              <a:rPr lang="en" sz="1800"/>
              <a:t>Feed forward neural nets</a:t>
            </a:r>
            <a:endParaRPr sz="1800"/>
          </a:p>
          <a:p>
            <a:pPr indent="-342900" lvl="2" marL="1371600" rtl="0" algn="l">
              <a:spcBef>
                <a:spcPts val="0"/>
              </a:spcBef>
              <a:spcAft>
                <a:spcPts val="0"/>
              </a:spcAft>
              <a:buSzPts val="1800"/>
              <a:buChar char="■"/>
            </a:pPr>
            <a:r>
              <a:rPr lang="en" sz="1800"/>
              <a:t>Backpropagation</a:t>
            </a:r>
            <a:endParaRPr sz="1800"/>
          </a:p>
          <a:p>
            <a:pPr indent="-342900" lvl="2" marL="1371600" rtl="0" algn="l">
              <a:spcBef>
                <a:spcPts val="0"/>
              </a:spcBef>
              <a:spcAft>
                <a:spcPts val="0"/>
              </a:spcAft>
              <a:buSzPts val="1800"/>
              <a:buChar char="■"/>
            </a:pPr>
            <a:r>
              <a:rPr lang="en" sz="1800"/>
              <a:t>Batch normalization</a:t>
            </a:r>
            <a:endParaRPr sz="1800"/>
          </a:p>
          <a:p>
            <a:pPr indent="-342900" lvl="2" marL="1371600" rtl="0" algn="l">
              <a:spcBef>
                <a:spcPts val="0"/>
              </a:spcBef>
              <a:spcAft>
                <a:spcPts val="0"/>
              </a:spcAft>
              <a:buSzPts val="1800"/>
              <a:buChar char="■"/>
            </a:pPr>
            <a:r>
              <a:rPr lang="en" sz="1800"/>
              <a:t>Drop-out</a:t>
            </a:r>
            <a:endParaRPr sz="1800"/>
          </a:p>
          <a:p>
            <a:pPr indent="-342900" lvl="2" marL="1371600" rtl="0" algn="l">
              <a:spcBef>
                <a:spcPts val="0"/>
              </a:spcBef>
              <a:spcAft>
                <a:spcPts val="0"/>
              </a:spcAft>
              <a:buSzPts val="1800"/>
              <a:buChar char="■"/>
            </a:pPr>
            <a:r>
              <a:rPr lang="en" sz="1800"/>
              <a:t>Speed optimizations</a:t>
            </a:r>
            <a:endParaRPr sz="1800"/>
          </a:p>
          <a:p>
            <a:pPr indent="-342900" lvl="1" marL="914400" rtl="0" algn="l">
              <a:spcBef>
                <a:spcPts val="0"/>
              </a:spcBef>
              <a:spcAft>
                <a:spcPts val="0"/>
              </a:spcAft>
              <a:buSzPts val="1800"/>
              <a:buChar char="○"/>
            </a:pPr>
            <a:r>
              <a:rPr lang="en" sz="1800"/>
              <a:t>Convolutional neural nets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8"/>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rPr>
              <a:t>682 Neural Networks: A Modern Introduction</a:t>
            </a:r>
            <a:endParaRPr sz="3600"/>
          </a:p>
          <a:p>
            <a:pPr indent="-342900" lvl="0" marL="457200" rtl="0" algn="l">
              <a:spcBef>
                <a:spcPts val="0"/>
              </a:spcBef>
              <a:spcAft>
                <a:spcPts val="0"/>
              </a:spcAft>
              <a:buSzPts val="1800"/>
              <a:buChar char="●"/>
            </a:pPr>
            <a:r>
              <a:rPr lang="en" sz="1800"/>
              <a:t>Balance of theory vs. practice</a:t>
            </a:r>
            <a:endParaRPr sz="1800"/>
          </a:p>
          <a:p>
            <a:pPr indent="-342900" lvl="1" marL="914400" rtl="0" algn="l">
              <a:spcBef>
                <a:spcPts val="0"/>
              </a:spcBef>
              <a:spcAft>
                <a:spcPts val="0"/>
              </a:spcAft>
              <a:buSzPts val="1800"/>
              <a:buChar char="○"/>
            </a:pPr>
            <a:r>
              <a:rPr lang="en" sz="1800"/>
              <a:t>Heavily tilted toward practice.</a:t>
            </a:r>
            <a:endParaRPr sz="1800"/>
          </a:p>
          <a:p>
            <a:pPr indent="-342900" lvl="1" marL="914400" rtl="0" algn="l">
              <a:spcBef>
                <a:spcPts val="0"/>
              </a:spcBef>
              <a:spcAft>
                <a:spcPts val="0"/>
              </a:spcAft>
              <a:buSzPts val="1800"/>
              <a:buChar char="○"/>
            </a:pPr>
            <a:r>
              <a:rPr lang="en" sz="1800"/>
              <a:t>Examples:</a:t>
            </a:r>
            <a:endParaRPr sz="1800"/>
          </a:p>
          <a:p>
            <a:pPr indent="-342900" lvl="2" marL="1371600" rtl="0" algn="l">
              <a:spcBef>
                <a:spcPts val="0"/>
              </a:spcBef>
              <a:spcAft>
                <a:spcPts val="0"/>
              </a:spcAft>
              <a:buSzPts val="1800"/>
              <a:buChar char="■"/>
            </a:pPr>
            <a:r>
              <a:rPr lang="en" sz="1800"/>
              <a:t>Regularization will be used, but not much theory of it.</a:t>
            </a:r>
            <a:endParaRPr sz="1800"/>
          </a:p>
          <a:p>
            <a:pPr indent="-342900" lvl="2" marL="1371600" rtl="0" algn="l">
              <a:spcBef>
                <a:spcPts val="0"/>
              </a:spcBef>
              <a:spcAft>
                <a:spcPts val="0"/>
              </a:spcAft>
              <a:buSzPts val="1800"/>
              <a:buChar char="■"/>
            </a:pPr>
            <a:r>
              <a:rPr lang="en" sz="1800"/>
              <a:t>No proofs of convergence or optimality</a:t>
            </a:r>
            <a:endParaRPr sz="1800"/>
          </a:p>
          <a:p>
            <a:pPr indent="-342900" lvl="1" marL="914400" rtl="0" algn="l">
              <a:spcBef>
                <a:spcPts val="0"/>
              </a:spcBef>
              <a:spcAft>
                <a:spcPts val="0"/>
              </a:spcAft>
              <a:buSzPts val="1800"/>
              <a:buChar char="○"/>
            </a:pPr>
            <a:r>
              <a:rPr lang="en" sz="1800"/>
              <a:t>Instead:</a:t>
            </a:r>
            <a:endParaRPr sz="1800"/>
          </a:p>
          <a:p>
            <a:pPr indent="-342900" lvl="2" marL="1371600" rtl="0" algn="l">
              <a:spcBef>
                <a:spcPts val="0"/>
              </a:spcBef>
              <a:spcAft>
                <a:spcPts val="0"/>
              </a:spcAft>
              <a:buSzPts val="1800"/>
              <a:buChar char="■"/>
            </a:pPr>
            <a:r>
              <a:rPr lang="en" sz="1800"/>
              <a:t>Develop applications “from scratch”</a:t>
            </a:r>
            <a:endParaRPr sz="1800"/>
          </a:p>
          <a:p>
            <a:pPr indent="-342900" lvl="2" marL="1371600" rtl="0" algn="l">
              <a:spcBef>
                <a:spcPts val="0"/>
              </a:spcBef>
              <a:spcAft>
                <a:spcPts val="0"/>
              </a:spcAft>
              <a:buSzPts val="1800"/>
              <a:buChar char="■"/>
            </a:pPr>
            <a:r>
              <a:rPr lang="en" sz="1800"/>
              <a:t>Build “layered” architectures from scratch so new models can be easily assembled</a:t>
            </a:r>
            <a:endParaRPr sz="1800"/>
          </a:p>
          <a:p>
            <a:pPr indent="-342900" lvl="2" marL="1371600" rtl="0" algn="l">
              <a:spcBef>
                <a:spcPts val="0"/>
              </a:spcBef>
              <a:spcAft>
                <a:spcPts val="0"/>
              </a:spcAft>
              <a:buSzPts val="1800"/>
              <a:buChar char="■"/>
            </a:pPr>
            <a:r>
              <a:rPr lang="en" sz="1800"/>
              <a:t>Implement popular add-ons such as batch normalization</a:t>
            </a:r>
            <a:endParaRPr sz="1800"/>
          </a:p>
          <a:p>
            <a:pPr indent="-342900" lvl="2" marL="1371600" rtl="0" algn="l">
              <a:spcBef>
                <a:spcPts val="0"/>
              </a:spcBef>
              <a:spcAft>
                <a:spcPts val="0"/>
              </a:spcAft>
              <a:buSzPts val="1800"/>
              <a:buChar char="■"/>
            </a:pPr>
            <a:r>
              <a:rPr lang="en" sz="1800"/>
              <a:t>Learn techniques for training and setting hyperparameters.</a:t>
            </a:r>
            <a:endParaRPr sz="1800"/>
          </a:p>
          <a:p>
            <a:pPr indent="0" lvl="0" marL="45720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9"/>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rPr>
              <a:t>682 Neural Networks: A Modern Introduction</a:t>
            </a:r>
            <a:endParaRPr sz="3600"/>
          </a:p>
          <a:p>
            <a:pPr indent="0" lvl="0" marL="0" rtl="0" algn="l">
              <a:spcBef>
                <a:spcPts val="0"/>
              </a:spcBef>
              <a:spcAft>
                <a:spcPts val="0"/>
              </a:spcAft>
              <a:buNone/>
            </a:pPr>
            <a:r>
              <a:t/>
            </a:r>
            <a:endParaRPr sz="3600"/>
          </a:p>
          <a:p>
            <a:pPr indent="-342900" lvl="0" marL="457200" rtl="0" algn="l">
              <a:spcBef>
                <a:spcPts val="0"/>
              </a:spcBef>
              <a:spcAft>
                <a:spcPts val="0"/>
              </a:spcAft>
              <a:buSzPts val="1800"/>
              <a:buChar char="●"/>
            </a:pPr>
            <a:r>
              <a:rPr lang="en" sz="1800"/>
              <a:t>Applications</a:t>
            </a:r>
            <a:endParaRPr sz="1800"/>
          </a:p>
          <a:p>
            <a:pPr indent="-342900" lvl="1" marL="914400" rtl="0" algn="l">
              <a:spcBef>
                <a:spcPts val="0"/>
              </a:spcBef>
              <a:spcAft>
                <a:spcPts val="0"/>
              </a:spcAft>
              <a:buSzPts val="1800"/>
              <a:buChar char="○"/>
            </a:pPr>
            <a:r>
              <a:rPr lang="en" sz="1800"/>
              <a:t>Mostly vision: Object recognition in particular.</a:t>
            </a:r>
            <a:endParaRPr sz="1800"/>
          </a:p>
          <a:p>
            <a:pPr indent="-342900" lvl="1" marL="914400" rtl="0" algn="l">
              <a:spcBef>
                <a:spcPts val="0"/>
              </a:spcBef>
              <a:spcAft>
                <a:spcPts val="0"/>
              </a:spcAft>
              <a:buSzPts val="1800"/>
              <a:buChar char="○"/>
            </a:pPr>
            <a:r>
              <a:rPr lang="en" sz="1800"/>
              <a:t>However, can easily be applied to other domains.</a:t>
            </a:r>
            <a:endParaRPr sz="1800"/>
          </a:p>
          <a:p>
            <a:pPr indent="-342900" lvl="2" marL="1371600" rtl="0" algn="l">
              <a:spcBef>
                <a:spcPts val="0"/>
              </a:spcBef>
              <a:spcAft>
                <a:spcPts val="0"/>
              </a:spcAft>
              <a:buSzPts val="1800"/>
              <a:buChar char="■"/>
            </a:pPr>
            <a:r>
              <a:rPr lang="en" sz="1800"/>
              <a:t>You will learn what you need to know to apply neural nets broadly.</a:t>
            </a:r>
            <a:endParaRPr sz="1800"/>
          </a:p>
          <a:p>
            <a:pPr indent="0" lvl="0" marL="45720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0"/>
          <p:cNvSpPr txBox="1"/>
          <p:nvPr/>
        </p:nvSpPr>
        <p:spPr>
          <a:xfrm>
            <a:off x="746825" y="265000"/>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rPr>
              <a:t>682 Neural Networks: A Modern Introduction</a:t>
            </a:r>
            <a:endParaRPr sz="3600"/>
          </a:p>
          <a:p>
            <a:pPr indent="0" lvl="0" marL="0" rtl="0" algn="l">
              <a:spcBef>
                <a:spcPts val="0"/>
              </a:spcBef>
              <a:spcAft>
                <a:spcPts val="0"/>
              </a:spcAft>
              <a:buNone/>
            </a:pPr>
            <a:r>
              <a:t/>
            </a:r>
            <a:endParaRPr sz="3600"/>
          </a:p>
          <a:p>
            <a:pPr indent="-342900" lvl="0" marL="457200" rtl="0" algn="l">
              <a:spcBef>
                <a:spcPts val="0"/>
              </a:spcBef>
              <a:spcAft>
                <a:spcPts val="0"/>
              </a:spcAft>
              <a:buSzPts val="1800"/>
              <a:buChar char="●"/>
            </a:pPr>
            <a:r>
              <a:rPr lang="en" sz="1800"/>
              <a:t>What this course is </a:t>
            </a:r>
            <a:r>
              <a:rPr i="1" lang="en" sz="1800"/>
              <a:t>not</a:t>
            </a:r>
            <a:r>
              <a:rPr lang="en" sz="1800"/>
              <a:t>:</a:t>
            </a:r>
            <a:endParaRPr sz="1800"/>
          </a:p>
          <a:p>
            <a:pPr indent="-342900" lvl="1" marL="914400" rtl="0" algn="l">
              <a:spcBef>
                <a:spcPts val="0"/>
              </a:spcBef>
              <a:spcAft>
                <a:spcPts val="0"/>
              </a:spcAft>
              <a:buSzPts val="1800"/>
              <a:buChar char="○"/>
            </a:pPr>
            <a:r>
              <a:rPr lang="en" sz="1800"/>
              <a:t>General course on machine learning</a:t>
            </a:r>
            <a:endParaRPr sz="1800"/>
          </a:p>
          <a:p>
            <a:pPr indent="-342900" lvl="1" marL="914400" rtl="0" algn="l">
              <a:spcBef>
                <a:spcPts val="0"/>
              </a:spcBef>
              <a:spcAft>
                <a:spcPts val="0"/>
              </a:spcAft>
              <a:buSzPts val="1800"/>
              <a:buChar char="○"/>
            </a:pPr>
            <a:r>
              <a:rPr lang="en" sz="1800"/>
              <a:t>General course on graphical models</a:t>
            </a:r>
            <a:endParaRPr sz="1800"/>
          </a:p>
          <a:p>
            <a:pPr indent="-342900" lvl="1" marL="914400" rtl="0" algn="l">
              <a:spcBef>
                <a:spcPts val="0"/>
              </a:spcBef>
              <a:spcAft>
                <a:spcPts val="0"/>
              </a:spcAft>
              <a:buSzPts val="1800"/>
              <a:buChar char="○"/>
            </a:pPr>
            <a:r>
              <a:rPr lang="en" sz="1800"/>
              <a:t>Not even a general class on deep learning!!!</a:t>
            </a:r>
            <a:endParaRPr sz="1800"/>
          </a:p>
          <a:p>
            <a:pPr indent="-342900" lvl="2" marL="1371600" rtl="0" algn="l">
              <a:spcBef>
                <a:spcPts val="0"/>
              </a:spcBef>
              <a:spcAft>
                <a:spcPts val="0"/>
              </a:spcAft>
              <a:buSzPts val="1800"/>
              <a:buChar char="■"/>
            </a:pPr>
            <a:r>
              <a:rPr lang="en" sz="1800"/>
              <a:t>No Bayes Nets</a:t>
            </a:r>
            <a:endParaRPr sz="1800"/>
          </a:p>
          <a:p>
            <a:pPr indent="-342900" lvl="2" marL="1371600" rtl="0" algn="l">
              <a:spcBef>
                <a:spcPts val="0"/>
              </a:spcBef>
              <a:spcAft>
                <a:spcPts val="0"/>
              </a:spcAft>
              <a:buSzPts val="1800"/>
              <a:buChar char="■"/>
            </a:pPr>
            <a:r>
              <a:rPr lang="en" sz="1800"/>
              <a:t>No restricted Boltzmann machines or </a:t>
            </a:r>
            <a:br>
              <a:rPr lang="en" sz="1800"/>
            </a:br>
            <a:r>
              <a:rPr lang="en" sz="1800"/>
              <a:t>deep Boltzmann machines</a:t>
            </a:r>
            <a:endParaRPr sz="1800"/>
          </a:p>
          <a:p>
            <a:pPr indent="-342900" lvl="1" marL="914400" rtl="0" algn="l">
              <a:spcBef>
                <a:spcPts val="0"/>
              </a:spcBef>
              <a:spcAft>
                <a:spcPts val="0"/>
              </a:spcAft>
              <a:buSzPts val="1800"/>
              <a:buChar char="○"/>
            </a:pPr>
            <a:r>
              <a:rPr lang="en" sz="1800"/>
              <a:t>Not a computer vision survey class</a:t>
            </a:r>
            <a:endParaRPr sz="1800"/>
          </a:p>
          <a:p>
            <a:pPr indent="-342900" lvl="2" marL="1371600" rtl="0" algn="l">
              <a:spcBef>
                <a:spcPts val="0"/>
              </a:spcBef>
              <a:spcAft>
                <a:spcPts val="0"/>
              </a:spcAft>
              <a:buSzPts val="1800"/>
              <a:buChar char="■"/>
            </a:pPr>
            <a:r>
              <a:rPr lang="en" sz="1800"/>
              <a:t>No tracking, stereo, depth estimation, etc., etc.</a:t>
            </a:r>
            <a:endParaRPr sz="1800"/>
          </a:p>
          <a:p>
            <a:pPr indent="0" lvl="0" marL="45720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